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9" r:id="rId12"/>
    <p:sldId id="270" r:id="rId13"/>
    <p:sldId id="271" r:id="rId14"/>
    <p:sldId id="272" r:id="rId15"/>
    <p:sldId id="275" r:id="rId16"/>
    <p:sldId id="276" r:id="rId17"/>
    <p:sldId id="277" r:id="rId18"/>
    <p:sldId id="278" r:id="rId19"/>
    <p:sldId id="28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E7D31"/>
    <a:srgbClr val="FEDB87"/>
    <a:srgbClr val="F5E4C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37AC7A-DF55-4F8E-A1F2-24DB160BB161}" v="2" dt="2024-02-18T14:43:45.0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545"/>
    <p:restoredTop sz="96197"/>
  </p:normalViewPr>
  <p:slideViewPr>
    <p:cSldViewPr snapToGrid="0" showGuides="1">
      <p:cViewPr varScale="1">
        <p:scale>
          <a:sx n="114" d="100"/>
          <a:sy n="114" d="100"/>
        </p:scale>
        <p:origin x="1122" y="12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uthside AV Room" userId="15801df454faf552" providerId="LiveId" clId="{5037AC7A-DF55-4F8E-A1F2-24DB160BB161}"/>
    <pc:docChg chg="delSld modSld">
      <pc:chgData name="Southside AV Room" userId="15801df454faf552" providerId="LiveId" clId="{5037AC7A-DF55-4F8E-A1F2-24DB160BB161}" dt="2024-02-18T14:43:45.035" v="3" actId="6549"/>
      <pc:docMkLst>
        <pc:docMk/>
      </pc:docMkLst>
      <pc:sldChg chg="del">
        <pc:chgData name="Southside AV Room" userId="15801df454faf552" providerId="LiveId" clId="{5037AC7A-DF55-4F8E-A1F2-24DB160BB161}" dt="2024-02-16T21:47:21.144" v="1" actId="47"/>
        <pc:sldMkLst>
          <pc:docMk/>
          <pc:sldMk cId="3492615123" sldId="257"/>
        </pc:sldMkLst>
      </pc:sldChg>
      <pc:sldChg chg="modSp">
        <pc:chgData name="Southside AV Room" userId="15801df454faf552" providerId="LiveId" clId="{5037AC7A-DF55-4F8E-A1F2-24DB160BB161}" dt="2024-02-16T19:40:05.099" v="0" actId="20577"/>
        <pc:sldMkLst>
          <pc:docMk/>
          <pc:sldMk cId="1888011099" sldId="264"/>
        </pc:sldMkLst>
        <pc:spChg chg="mod">
          <ac:chgData name="Southside AV Room" userId="15801df454faf552" providerId="LiveId" clId="{5037AC7A-DF55-4F8E-A1F2-24DB160BB161}" dt="2024-02-16T19:40:05.099" v="0" actId="20577"/>
          <ac:spMkLst>
            <pc:docMk/>
            <pc:sldMk cId="1888011099" sldId="264"/>
            <ac:spMk id="21" creationId="{AD275CD3-BA99-2B58-9695-D321B8FF8D5F}"/>
          </ac:spMkLst>
        </pc:spChg>
      </pc:sldChg>
      <pc:sldChg chg="modSp">
        <pc:chgData name="Southside AV Room" userId="15801df454faf552" providerId="LiveId" clId="{5037AC7A-DF55-4F8E-A1F2-24DB160BB161}" dt="2024-02-18T14:43:45.035" v="3" actId="6549"/>
        <pc:sldMkLst>
          <pc:docMk/>
          <pc:sldMk cId="2612369823" sldId="266"/>
        </pc:sldMkLst>
        <pc:spChg chg="mod">
          <ac:chgData name="Southside AV Room" userId="15801df454faf552" providerId="LiveId" clId="{5037AC7A-DF55-4F8E-A1F2-24DB160BB161}" dt="2024-02-18T14:43:45.035" v="3" actId="6549"/>
          <ac:spMkLst>
            <pc:docMk/>
            <pc:sldMk cId="2612369823" sldId="266"/>
            <ac:spMk id="13" creationId="{10EE7289-0476-BB0C-161B-6A9D87744928}"/>
          </ac:spMkLst>
        </pc:spChg>
      </pc:sldChg>
      <pc:sldChg chg="del">
        <pc:chgData name="Southside AV Room" userId="15801df454faf552" providerId="LiveId" clId="{5037AC7A-DF55-4F8E-A1F2-24DB160BB161}" dt="2024-02-16T21:47:23.925" v="2" actId="47"/>
        <pc:sldMkLst>
          <pc:docMk/>
          <pc:sldMk cId="3088554432" sldId="27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1947CA-0FB7-8146-98A7-FF3087CCC3CF}"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C492B-BDA6-AD42-8DF3-05544D4228CF}" type="slidenum">
              <a:rPr lang="en-US" smtClean="0"/>
              <a:t>‹#›</a:t>
            </a:fld>
            <a:endParaRPr lang="en-US"/>
          </a:p>
        </p:txBody>
      </p:sp>
    </p:spTree>
    <p:extLst>
      <p:ext uri="{BB962C8B-B14F-4D97-AF65-F5344CB8AC3E}">
        <p14:creationId xmlns:p14="http://schemas.microsoft.com/office/powerpoint/2010/main" val="2059222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1947CA-0FB7-8146-98A7-FF3087CCC3CF}"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C492B-BDA6-AD42-8DF3-05544D4228CF}" type="slidenum">
              <a:rPr lang="en-US" smtClean="0"/>
              <a:t>‹#›</a:t>
            </a:fld>
            <a:endParaRPr lang="en-US"/>
          </a:p>
        </p:txBody>
      </p:sp>
    </p:spTree>
    <p:extLst>
      <p:ext uri="{BB962C8B-B14F-4D97-AF65-F5344CB8AC3E}">
        <p14:creationId xmlns:p14="http://schemas.microsoft.com/office/powerpoint/2010/main" val="681050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1947CA-0FB7-8146-98A7-FF3087CCC3CF}"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C492B-BDA6-AD42-8DF3-05544D4228CF}" type="slidenum">
              <a:rPr lang="en-US" smtClean="0"/>
              <a:t>‹#›</a:t>
            </a:fld>
            <a:endParaRPr lang="en-US"/>
          </a:p>
        </p:txBody>
      </p:sp>
    </p:spTree>
    <p:extLst>
      <p:ext uri="{BB962C8B-B14F-4D97-AF65-F5344CB8AC3E}">
        <p14:creationId xmlns:p14="http://schemas.microsoft.com/office/powerpoint/2010/main" val="1013134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1947CA-0FB7-8146-98A7-FF3087CCC3CF}"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C492B-BDA6-AD42-8DF3-05544D4228CF}" type="slidenum">
              <a:rPr lang="en-US" smtClean="0"/>
              <a:t>‹#›</a:t>
            </a:fld>
            <a:endParaRPr lang="en-US"/>
          </a:p>
        </p:txBody>
      </p:sp>
    </p:spTree>
    <p:extLst>
      <p:ext uri="{BB962C8B-B14F-4D97-AF65-F5344CB8AC3E}">
        <p14:creationId xmlns:p14="http://schemas.microsoft.com/office/powerpoint/2010/main" val="227595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1947CA-0FB7-8146-98A7-FF3087CCC3CF}"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C492B-BDA6-AD42-8DF3-05544D4228CF}" type="slidenum">
              <a:rPr lang="en-US" smtClean="0"/>
              <a:t>‹#›</a:t>
            </a:fld>
            <a:endParaRPr lang="en-US"/>
          </a:p>
        </p:txBody>
      </p:sp>
    </p:spTree>
    <p:extLst>
      <p:ext uri="{BB962C8B-B14F-4D97-AF65-F5344CB8AC3E}">
        <p14:creationId xmlns:p14="http://schemas.microsoft.com/office/powerpoint/2010/main" val="2772435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1947CA-0FB7-8146-98A7-FF3087CCC3CF}" type="datetimeFigureOut">
              <a:rPr lang="en-US" smtClean="0"/>
              <a:t>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CC492B-BDA6-AD42-8DF3-05544D4228CF}" type="slidenum">
              <a:rPr lang="en-US" smtClean="0"/>
              <a:t>‹#›</a:t>
            </a:fld>
            <a:endParaRPr lang="en-US"/>
          </a:p>
        </p:txBody>
      </p:sp>
    </p:spTree>
    <p:extLst>
      <p:ext uri="{BB962C8B-B14F-4D97-AF65-F5344CB8AC3E}">
        <p14:creationId xmlns:p14="http://schemas.microsoft.com/office/powerpoint/2010/main" val="4108400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1947CA-0FB7-8146-98A7-FF3087CCC3CF}" type="datetimeFigureOut">
              <a:rPr lang="en-US" smtClean="0"/>
              <a:t>2/18/2024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CC492B-BDA6-AD42-8DF3-05544D4228CF}" type="slidenum">
              <a:rPr lang="en-US" smtClean="0"/>
              <a:t>‹#›</a:t>
            </a:fld>
            <a:endParaRPr lang="en-US"/>
          </a:p>
        </p:txBody>
      </p:sp>
    </p:spTree>
    <p:extLst>
      <p:ext uri="{BB962C8B-B14F-4D97-AF65-F5344CB8AC3E}">
        <p14:creationId xmlns:p14="http://schemas.microsoft.com/office/powerpoint/2010/main" val="3420088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1947CA-0FB7-8146-98A7-FF3087CCC3CF}" type="datetimeFigureOut">
              <a:rPr lang="en-US" smtClean="0"/>
              <a:t>2/18/2024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CC492B-BDA6-AD42-8DF3-05544D4228CF}" type="slidenum">
              <a:rPr lang="en-US" smtClean="0"/>
              <a:t>‹#›</a:t>
            </a:fld>
            <a:endParaRPr lang="en-US"/>
          </a:p>
        </p:txBody>
      </p:sp>
    </p:spTree>
    <p:extLst>
      <p:ext uri="{BB962C8B-B14F-4D97-AF65-F5344CB8AC3E}">
        <p14:creationId xmlns:p14="http://schemas.microsoft.com/office/powerpoint/2010/main" val="2821650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947CA-0FB7-8146-98A7-FF3087CCC3CF}" type="datetimeFigureOut">
              <a:rPr lang="en-US" smtClean="0"/>
              <a:t>2/18/2024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CC492B-BDA6-AD42-8DF3-05544D4228CF}" type="slidenum">
              <a:rPr lang="en-US" smtClean="0"/>
              <a:t>‹#›</a:t>
            </a:fld>
            <a:endParaRPr lang="en-US"/>
          </a:p>
        </p:txBody>
      </p:sp>
    </p:spTree>
    <p:extLst>
      <p:ext uri="{BB962C8B-B14F-4D97-AF65-F5344CB8AC3E}">
        <p14:creationId xmlns:p14="http://schemas.microsoft.com/office/powerpoint/2010/main" val="2195183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1947CA-0FB7-8146-98A7-FF3087CCC3CF}" type="datetimeFigureOut">
              <a:rPr lang="en-US" smtClean="0"/>
              <a:t>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CC492B-BDA6-AD42-8DF3-05544D4228CF}" type="slidenum">
              <a:rPr lang="en-US" smtClean="0"/>
              <a:t>‹#›</a:t>
            </a:fld>
            <a:endParaRPr lang="en-US"/>
          </a:p>
        </p:txBody>
      </p:sp>
    </p:spTree>
    <p:extLst>
      <p:ext uri="{BB962C8B-B14F-4D97-AF65-F5344CB8AC3E}">
        <p14:creationId xmlns:p14="http://schemas.microsoft.com/office/powerpoint/2010/main" val="3943539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1947CA-0FB7-8146-98A7-FF3087CCC3CF}" type="datetimeFigureOut">
              <a:rPr lang="en-US" smtClean="0"/>
              <a:t>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CC492B-BDA6-AD42-8DF3-05544D4228CF}" type="slidenum">
              <a:rPr lang="en-US" smtClean="0"/>
              <a:t>‹#›</a:t>
            </a:fld>
            <a:endParaRPr lang="en-US"/>
          </a:p>
        </p:txBody>
      </p:sp>
    </p:spTree>
    <p:extLst>
      <p:ext uri="{BB962C8B-B14F-4D97-AF65-F5344CB8AC3E}">
        <p14:creationId xmlns:p14="http://schemas.microsoft.com/office/powerpoint/2010/main" val="2519724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947CA-0FB7-8146-98A7-FF3087CCC3CF}" type="datetimeFigureOut">
              <a:rPr lang="en-US" smtClean="0"/>
              <a:t>2/18/2024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CC492B-BDA6-AD42-8DF3-05544D4228CF}" type="slidenum">
              <a:rPr lang="en-US" smtClean="0"/>
              <a:t>‹#›</a:t>
            </a:fld>
            <a:endParaRPr lang="en-US"/>
          </a:p>
        </p:txBody>
      </p:sp>
    </p:spTree>
    <p:extLst>
      <p:ext uri="{BB962C8B-B14F-4D97-AF65-F5344CB8AC3E}">
        <p14:creationId xmlns:p14="http://schemas.microsoft.com/office/powerpoint/2010/main" val="694422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oat on the water&#10;&#10;Description automatically generated with medium confidence">
            <a:extLst>
              <a:ext uri="{FF2B5EF4-FFF2-40B4-BE49-F238E27FC236}">
                <a16:creationId xmlns:a16="http://schemas.microsoft.com/office/drawing/2014/main" id="{B76CA514-808B-5FD4-C404-0899177F9A1E}"/>
              </a:ext>
            </a:extLst>
          </p:cNvPr>
          <p:cNvPicPr>
            <a:picLocks noChangeAspect="1"/>
          </p:cNvPicPr>
          <p:nvPr/>
        </p:nvPicPr>
        <p:blipFill rotWithShape="1">
          <a:blip r:embed="rId2"/>
          <a:srcRect l="11000" r="-1" b="-1"/>
          <a:stretch/>
        </p:blipFill>
        <p:spPr>
          <a:xfrm>
            <a:off x="-2285" y="10"/>
            <a:ext cx="9237725"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7F5BF88-DD95-3196-81AB-9B3F986801AF}"/>
              </a:ext>
            </a:extLst>
          </p:cNvPr>
          <p:cNvSpPr txBox="1"/>
          <p:nvPr/>
        </p:nvSpPr>
        <p:spPr>
          <a:xfrm>
            <a:off x="5043057" y="3429000"/>
            <a:ext cx="4100943" cy="3200876"/>
          </a:xfrm>
          <a:prstGeom prst="rect">
            <a:avLst/>
          </a:prstGeom>
          <a:noFill/>
        </p:spPr>
        <p:txBody>
          <a:bodyPr wrap="square" rtlCol="0">
            <a:spAutoFit/>
          </a:bodyPr>
          <a:lstStyle/>
          <a:p>
            <a:pPr>
              <a:spcAft>
                <a:spcPts val="1200"/>
              </a:spcAft>
            </a:pPr>
            <a:r>
              <a:rPr lang="en-US" sz="2400" dirty="0">
                <a:solidFill>
                  <a:schemeClr val="bg1"/>
                </a:solidFill>
                <a:latin typeface="Arial" panose="020B0604020202020204" pitchFamily="34" charset="0"/>
                <a:cs typeface="Arial" panose="020B0604020202020204" pitchFamily="34" charset="0"/>
              </a:rPr>
              <a:t>The secret (</a:t>
            </a:r>
            <a:r>
              <a:rPr lang="en-US" sz="2400" i="1" dirty="0">
                <a:solidFill>
                  <a:schemeClr val="bg1"/>
                </a:solidFill>
                <a:latin typeface="Arial" panose="020B0604020202020204" pitchFamily="34" charset="0"/>
                <a:cs typeface="Arial" panose="020B0604020202020204" pitchFamily="34" charset="0"/>
              </a:rPr>
              <a:t>silent</a:t>
            </a:r>
            <a:r>
              <a:rPr lang="en-US" sz="2400" dirty="0">
                <a:solidFill>
                  <a:schemeClr val="bg1"/>
                </a:solidFill>
                <a:latin typeface="Arial" panose="020B0604020202020204" pitchFamily="34" charset="0"/>
                <a:cs typeface="Arial" panose="020B0604020202020204" pitchFamily="34" charset="0"/>
              </a:rPr>
              <a:t>) things belong to the Lord our God, but those things which are revealed (</a:t>
            </a:r>
            <a:r>
              <a:rPr lang="en-US" sz="2400" i="1" dirty="0">
                <a:solidFill>
                  <a:schemeClr val="bg1"/>
                </a:solidFill>
                <a:latin typeface="Arial" panose="020B0604020202020204" pitchFamily="34" charset="0"/>
                <a:cs typeface="Arial" panose="020B0604020202020204" pitchFamily="34" charset="0"/>
              </a:rPr>
              <a:t>spoken</a:t>
            </a:r>
            <a:r>
              <a:rPr lang="en-US" sz="2400" dirty="0">
                <a:solidFill>
                  <a:schemeClr val="bg1"/>
                </a:solidFill>
                <a:latin typeface="Arial" panose="020B0604020202020204" pitchFamily="34" charset="0"/>
                <a:cs typeface="Arial" panose="020B0604020202020204" pitchFamily="34" charset="0"/>
              </a:rPr>
              <a:t>) belong to us and to our children forever, that we may do all the words of this law.</a:t>
            </a:r>
          </a:p>
          <a:p>
            <a:pPr algn="r">
              <a:spcAft>
                <a:spcPts val="1200"/>
              </a:spcAft>
            </a:pPr>
            <a:r>
              <a:rPr lang="en-US" sz="2400" dirty="0">
                <a:solidFill>
                  <a:schemeClr val="bg1"/>
                </a:solidFill>
                <a:latin typeface="Arial" panose="020B0604020202020204" pitchFamily="34" charset="0"/>
                <a:cs typeface="Arial" panose="020B0604020202020204" pitchFamily="34" charset="0"/>
              </a:rPr>
              <a:t>Deuteronomy 29:29</a:t>
            </a:r>
          </a:p>
        </p:txBody>
      </p:sp>
      <p:pic>
        <p:nvPicPr>
          <p:cNvPr id="6" name="Picture 5" descr="Text&#10;&#10;Description automatically generated">
            <a:extLst>
              <a:ext uri="{FF2B5EF4-FFF2-40B4-BE49-F238E27FC236}">
                <a16:creationId xmlns:a16="http://schemas.microsoft.com/office/drawing/2014/main" id="{A4D608EB-77EC-A151-7A32-5B91DE1DD4D7}"/>
              </a:ext>
            </a:extLst>
          </p:cNvPr>
          <p:cNvPicPr>
            <a:picLocks noChangeAspect="1"/>
          </p:cNvPicPr>
          <p:nvPr/>
        </p:nvPicPr>
        <p:blipFill>
          <a:blip r:embed="rId3"/>
          <a:stretch>
            <a:fillRect/>
          </a:stretch>
        </p:blipFill>
        <p:spPr>
          <a:xfrm>
            <a:off x="-93727" y="-31777"/>
            <a:ext cx="6791707" cy="1007712"/>
          </a:xfrm>
          <a:prstGeom prst="rect">
            <a:avLst/>
          </a:prstGeom>
        </p:spPr>
      </p:pic>
    </p:spTree>
    <p:extLst>
      <p:ext uri="{BB962C8B-B14F-4D97-AF65-F5344CB8AC3E}">
        <p14:creationId xmlns:p14="http://schemas.microsoft.com/office/powerpoint/2010/main" val="2353632086"/>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a:extLst>
              <a:ext uri="{FF2B5EF4-FFF2-40B4-BE49-F238E27FC236}">
                <a16:creationId xmlns:a16="http://schemas.microsoft.com/office/drawing/2014/main" id="{D5997EA8-5EFC-40CD-A85F-C3C3BC5F9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reading a book&#10;&#10;Description automatically generated">
            <a:extLst>
              <a:ext uri="{FF2B5EF4-FFF2-40B4-BE49-F238E27FC236}">
                <a16:creationId xmlns:a16="http://schemas.microsoft.com/office/drawing/2014/main" id="{FF4C2F45-1A24-ECEC-63BC-67A5A2BD2E3C}"/>
              </a:ext>
            </a:extLst>
          </p:cNvPr>
          <p:cNvPicPr>
            <a:picLocks noChangeAspect="1"/>
          </p:cNvPicPr>
          <p:nvPr/>
        </p:nvPicPr>
        <p:blipFill rotWithShape="1">
          <a:blip r:embed="rId2"/>
          <a:srcRect l="11000" r="-1" b="-1"/>
          <a:stretch/>
        </p:blipFill>
        <p:spPr>
          <a:xfrm>
            <a:off x="20" y="-96982"/>
            <a:ext cx="9143979" cy="6954982"/>
          </a:xfrm>
          <a:prstGeom prst="rect">
            <a:avLst/>
          </a:prstGeom>
        </p:spPr>
      </p:pic>
      <p:sp>
        <p:nvSpPr>
          <p:cNvPr id="14" name="Rectangle 13">
            <a:extLst>
              <a:ext uri="{FF2B5EF4-FFF2-40B4-BE49-F238E27FC236}">
                <a16:creationId xmlns:a16="http://schemas.microsoft.com/office/drawing/2014/main" id="{1CF6A1EC-BD15-42D9-A339-A3970CF7C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4218905"/>
            <a:ext cx="8375585" cy="2089317"/>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720C27D-5C39-492B-BD68-C220C0F83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491151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8" name="Rectangle 17">
            <a:extLst>
              <a:ext uri="{FF2B5EF4-FFF2-40B4-BE49-F238E27FC236}">
                <a16:creationId xmlns:a16="http://schemas.microsoft.com/office/drawing/2014/main" id="{A4F3394A-A959-460A-ACF9-5FA682C76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525670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5671415-BB60-B881-6029-77545DC6C292}"/>
              </a:ext>
            </a:extLst>
          </p:cNvPr>
          <p:cNvSpPr/>
          <p:nvPr/>
        </p:nvSpPr>
        <p:spPr>
          <a:xfrm>
            <a:off x="415812" y="4218905"/>
            <a:ext cx="8375585" cy="2089317"/>
          </a:xfrm>
          <a:prstGeom prst="rect">
            <a:avLst/>
          </a:prstGeom>
          <a:blipFill>
            <a:blip r:embed="rId3"/>
            <a:tile tx="0" ty="0" sx="100000" sy="100000" flip="none" algn="tl"/>
          </a:blipFill>
          <a:ln w="28575">
            <a:solidFill>
              <a:srgbClr val="EE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 text&#10;&#10;Description automatically generated">
            <a:extLst>
              <a:ext uri="{FF2B5EF4-FFF2-40B4-BE49-F238E27FC236}">
                <a16:creationId xmlns:a16="http://schemas.microsoft.com/office/drawing/2014/main" id="{65ED3A72-6792-F4D0-3A04-21A437701552}"/>
              </a:ext>
            </a:extLst>
          </p:cNvPr>
          <p:cNvPicPr>
            <a:picLocks noChangeAspect="1"/>
          </p:cNvPicPr>
          <p:nvPr/>
        </p:nvPicPr>
        <p:blipFill rotWithShape="1">
          <a:blip r:embed="rId4"/>
          <a:srcRect t="7476" b="11867"/>
          <a:stretch/>
        </p:blipFill>
        <p:spPr>
          <a:xfrm>
            <a:off x="352603" y="4218905"/>
            <a:ext cx="8473005" cy="2089317"/>
          </a:xfrm>
          <a:prstGeom prst="rect">
            <a:avLst/>
          </a:prstGeom>
        </p:spPr>
      </p:pic>
      <p:sp>
        <p:nvSpPr>
          <p:cNvPr id="10" name="Rectangle 9">
            <a:extLst>
              <a:ext uri="{FF2B5EF4-FFF2-40B4-BE49-F238E27FC236}">
                <a16:creationId xmlns:a16="http://schemas.microsoft.com/office/drawing/2014/main" id="{9B249BEB-31F7-EA34-9F51-E10186FEB19B}"/>
              </a:ext>
            </a:extLst>
          </p:cNvPr>
          <p:cNvSpPr/>
          <p:nvPr/>
        </p:nvSpPr>
        <p:spPr>
          <a:xfrm>
            <a:off x="97798" y="134250"/>
            <a:ext cx="4063933" cy="707886"/>
          </a:xfrm>
          <a:prstGeom prst="rect">
            <a:avLst/>
          </a:prstGeom>
          <a:blipFill>
            <a:blip r:embed="rId3"/>
            <a:tile tx="0" ty="0" sx="100000" sy="100000" flip="none" algn="tl"/>
          </a:blipFill>
          <a:ln w="28575">
            <a:solidFill>
              <a:srgbClr val="EE7D31"/>
            </a:solidFill>
          </a:ln>
        </p:spPr>
        <p:txBody>
          <a:bodyPr wrap="none" lIns="91440" tIns="45720" rIns="91440" bIns="45720">
            <a:spAutoFit/>
          </a:bodyPr>
          <a:lstStyle/>
          <a:p>
            <a:pPr algn="ctr"/>
            <a:r>
              <a:rPr lang="en-US" sz="4000"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Exodus 25:13-14</a:t>
            </a:r>
          </a:p>
        </p:txBody>
      </p:sp>
      <p:sp>
        <p:nvSpPr>
          <p:cNvPr id="11" name="Rectangle 10">
            <a:extLst>
              <a:ext uri="{FF2B5EF4-FFF2-40B4-BE49-F238E27FC236}">
                <a16:creationId xmlns:a16="http://schemas.microsoft.com/office/drawing/2014/main" id="{C6E1C9BC-4F39-793E-F8CF-66BED79A9690}"/>
              </a:ext>
            </a:extLst>
          </p:cNvPr>
          <p:cNvSpPr/>
          <p:nvPr/>
        </p:nvSpPr>
        <p:spPr>
          <a:xfrm>
            <a:off x="2272431" y="1089310"/>
            <a:ext cx="3778599" cy="707886"/>
          </a:xfrm>
          <a:prstGeom prst="rect">
            <a:avLst/>
          </a:prstGeom>
          <a:blipFill>
            <a:blip r:embed="rId3"/>
            <a:tile tx="0" ty="0" sx="100000" sy="100000" flip="none" algn="tl"/>
          </a:blipFill>
          <a:ln w="28575">
            <a:solidFill>
              <a:srgbClr val="EE7D31"/>
            </a:solidFill>
          </a:ln>
        </p:spPr>
        <p:txBody>
          <a:bodyPr wrap="none" lIns="91440" tIns="45720" rIns="91440" bIns="45720">
            <a:spAutoFit/>
          </a:bodyPr>
          <a:lstStyle/>
          <a:p>
            <a:pPr algn="ctr"/>
            <a:r>
              <a:rPr lang="en-US" sz="4000"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 Samuel 6:3, 7</a:t>
            </a:r>
          </a:p>
        </p:txBody>
      </p:sp>
      <p:sp>
        <p:nvSpPr>
          <p:cNvPr id="13" name="Rectangle 12">
            <a:extLst>
              <a:ext uri="{FF2B5EF4-FFF2-40B4-BE49-F238E27FC236}">
                <a16:creationId xmlns:a16="http://schemas.microsoft.com/office/drawing/2014/main" id="{10EE7289-0476-BB0C-161B-6A9D87744928}"/>
              </a:ext>
            </a:extLst>
          </p:cNvPr>
          <p:cNvSpPr/>
          <p:nvPr/>
        </p:nvSpPr>
        <p:spPr>
          <a:xfrm>
            <a:off x="4304399" y="2076513"/>
            <a:ext cx="4463080" cy="707886"/>
          </a:xfrm>
          <a:prstGeom prst="rect">
            <a:avLst/>
          </a:prstGeom>
          <a:blipFill>
            <a:blip r:embed="rId3"/>
            <a:tile tx="0" ty="0" sx="100000" sy="100000" flip="none" algn="tl"/>
          </a:blipFill>
          <a:ln w="28575">
            <a:solidFill>
              <a:srgbClr val="EE7D31"/>
            </a:solidFill>
          </a:ln>
        </p:spPr>
        <p:txBody>
          <a:bodyPr wrap="none" lIns="91440" tIns="45720" rIns="91440" bIns="45720">
            <a:spAutoFit/>
          </a:bodyPr>
          <a:lstStyle/>
          <a:p>
            <a:pPr algn="ctr"/>
            <a:r>
              <a:rPr lang="en-US" sz="4000"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 Chronicles 15:13</a:t>
            </a:r>
          </a:p>
        </p:txBody>
      </p:sp>
    </p:spTree>
    <p:extLst>
      <p:ext uri="{BB962C8B-B14F-4D97-AF65-F5344CB8AC3E}">
        <p14:creationId xmlns:p14="http://schemas.microsoft.com/office/powerpoint/2010/main" val="2612369823"/>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strVal val="#ppt_w*0.70"/>
                                          </p:val>
                                        </p:tav>
                                        <p:tav tm="100000">
                                          <p:val>
                                            <p:strVal val="#ppt_w"/>
                                          </p:val>
                                        </p:tav>
                                      </p:tavLst>
                                    </p:anim>
                                    <p:anim calcmode="lin" valueType="num">
                                      <p:cBhvr>
                                        <p:cTn id="8" dur="2000" fill="hold"/>
                                        <p:tgtEl>
                                          <p:spTgt spid="10"/>
                                        </p:tgtEl>
                                        <p:attrNameLst>
                                          <p:attrName>ppt_h</p:attrName>
                                        </p:attrNameLst>
                                      </p:cBhvr>
                                      <p:tavLst>
                                        <p:tav tm="0">
                                          <p:val>
                                            <p:strVal val="#ppt_h"/>
                                          </p:val>
                                        </p:tav>
                                        <p:tav tm="100000">
                                          <p:val>
                                            <p:strVal val="#ppt_h"/>
                                          </p:val>
                                        </p:tav>
                                      </p:tavLst>
                                    </p:anim>
                                    <p:animEffect transition="in" filter="fade">
                                      <p:cBhvr>
                                        <p:cTn id="9" dur="2000"/>
                                        <p:tgtEl>
                                          <p:spTgt spid="10"/>
                                        </p:tgtEl>
                                      </p:cBhvr>
                                    </p:animEffect>
                                  </p:childTnLst>
                                </p:cTn>
                              </p:par>
                            </p:childTnLst>
                          </p:cTn>
                        </p:par>
                        <p:par>
                          <p:cTn id="10" fill="hold">
                            <p:stCondLst>
                              <p:cond delay="2000"/>
                            </p:stCondLst>
                            <p:childTnLst>
                              <p:par>
                                <p:cTn id="11" presetID="55"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2000" fill="hold"/>
                                        <p:tgtEl>
                                          <p:spTgt spid="11"/>
                                        </p:tgtEl>
                                        <p:attrNameLst>
                                          <p:attrName>ppt_w</p:attrName>
                                        </p:attrNameLst>
                                      </p:cBhvr>
                                      <p:tavLst>
                                        <p:tav tm="0">
                                          <p:val>
                                            <p:strVal val="#ppt_w*0.70"/>
                                          </p:val>
                                        </p:tav>
                                        <p:tav tm="100000">
                                          <p:val>
                                            <p:strVal val="#ppt_w"/>
                                          </p:val>
                                        </p:tav>
                                      </p:tavLst>
                                    </p:anim>
                                    <p:anim calcmode="lin" valueType="num">
                                      <p:cBhvr>
                                        <p:cTn id="14" dur="2000" fill="hold"/>
                                        <p:tgtEl>
                                          <p:spTgt spid="11"/>
                                        </p:tgtEl>
                                        <p:attrNameLst>
                                          <p:attrName>ppt_h</p:attrName>
                                        </p:attrNameLst>
                                      </p:cBhvr>
                                      <p:tavLst>
                                        <p:tav tm="0">
                                          <p:val>
                                            <p:strVal val="#ppt_h"/>
                                          </p:val>
                                        </p:tav>
                                        <p:tav tm="100000">
                                          <p:val>
                                            <p:strVal val="#ppt_h"/>
                                          </p:val>
                                        </p:tav>
                                      </p:tavLst>
                                    </p:anim>
                                    <p:animEffect transition="in" filter="fade">
                                      <p:cBhvr>
                                        <p:cTn id="15" dur="2000"/>
                                        <p:tgtEl>
                                          <p:spTgt spid="11"/>
                                        </p:tgtEl>
                                      </p:cBhvr>
                                    </p:animEffect>
                                  </p:childTnLst>
                                </p:cTn>
                              </p:par>
                            </p:childTnLst>
                          </p:cTn>
                        </p:par>
                        <p:par>
                          <p:cTn id="16" fill="hold">
                            <p:stCondLst>
                              <p:cond delay="4000"/>
                            </p:stCondLst>
                            <p:childTnLst>
                              <p:par>
                                <p:cTn id="17" presetID="55"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2000" fill="hold"/>
                                        <p:tgtEl>
                                          <p:spTgt spid="13"/>
                                        </p:tgtEl>
                                        <p:attrNameLst>
                                          <p:attrName>ppt_w</p:attrName>
                                        </p:attrNameLst>
                                      </p:cBhvr>
                                      <p:tavLst>
                                        <p:tav tm="0">
                                          <p:val>
                                            <p:strVal val="#ppt_w*0.70"/>
                                          </p:val>
                                        </p:tav>
                                        <p:tav tm="100000">
                                          <p:val>
                                            <p:strVal val="#ppt_w"/>
                                          </p:val>
                                        </p:tav>
                                      </p:tavLst>
                                    </p:anim>
                                    <p:anim calcmode="lin" valueType="num">
                                      <p:cBhvr>
                                        <p:cTn id="20" dur="2000" fill="hold"/>
                                        <p:tgtEl>
                                          <p:spTgt spid="13"/>
                                        </p:tgtEl>
                                        <p:attrNameLst>
                                          <p:attrName>ppt_h</p:attrName>
                                        </p:attrNameLst>
                                      </p:cBhvr>
                                      <p:tavLst>
                                        <p:tav tm="0">
                                          <p:val>
                                            <p:strVal val="#ppt_h"/>
                                          </p:val>
                                        </p:tav>
                                        <p:tav tm="100000">
                                          <p:val>
                                            <p:strVal val="#ppt_h"/>
                                          </p:val>
                                        </p:tav>
                                      </p:tavLst>
                                    </p:anim>
                                    <p:animEffect transition="in" filter="fade">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erson reading a book&#10;&#10;Description automatically generated">
            <a:extLst>
              <a:ext uri="{FF2B5EF4-FFF2-40B4-BE49-F238E27FC236}">
                <a16:creationId xmlns:a16="http://schemas.microsoft.com/office/drawing/2014/main" id="{B745CA1F-AEF2-D463-4547-18FEABB07740}"/>
              </a:ext>
            </a:extLst>
          </p:cNvPr>
          <p:cNvPicPr>
            <a:picLocks noGrp="1" noChangeAspect="1"/>
          </p:cNvPicPr>
          <p:nvPr>
            <p:ph idx="1"/>
          </p:nvPr>
        </p:nvPicPr>
        <p:blipFill rotWithShape="1">
          <a:blip r:embed="rId2"/>
          <a:srcRect l="11000" r="-1" b="-1"/>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AA020E5-478A-4F36-1E02-A683E2448DBD}"/>
              </a:ext>
            </a:extLst>
          </p:cNvPr>
          <p:cNvPicPr>
            <a:picLocks noChangeAspect="1"/>
          </p:cNvPicPr>
          <p:nvPr/>
        </p:nvPicPr>
        <p:blipFill>
          <a:blip r:embed="rId3"/>
          <a:stretch>
            <a:fillRect/>
          </a:stretch>
        </p:blipFill>
        <p:spPr>
          <a:xfrm>
            <a:off x="0" y="388433"/>
            <a:ext cx="9143980" cy="948979"/>
          </a:xfrm>
          <a:prstGeom prst="rect">
            <a:avLst/>
          </a:prstGeom>
        </p:spPr>
      </p:pic>
      <p:sp>
        <p:nvSpPr>
          <p:cNvPr id="9" name="TextBox 8">
            <a:extLst>
              <a:ext uri="{FF2B5EF4-FFF2-40B4-BE49-F238E27FC236}">
                <a16:creationId xmlns:a16="http://schemas.microsoft.com/office/drawing/2014/main" id="{0AE7274C-8C0D-E901-2C02-CBA8665B63A1}"/>
              </a:ext>
            </a:extLst>
          </p:cNvPr>
          <p:cNvSpPr txBox="1"/>
          <p:nvPr/>
        </p:nvSpPr>
        <p:spPr>
          <a:xfrm>
            <a:off x="5124308" y="3429000"/>
            <a:ext cx="3746751" cy="3108543"/>
          </a:xfrm>
          <a:prstGeom prst="rect">
            <a:avLst/>
          </a:prstGeom>
          <a:solidFill>
            <a:schemeClr val="accent6">
              <a:lumMod val="50000"/>
            </a:schemeClr>
          </a:solidFill>
          <a:ln w="57150">
            <a:solidFill>
              <a:schemeClr val="bg1"/>
            </a:solidFill>
          </a:ln>
          <a:effectLst>
            <a:softEdge rad="31750"/>
          </a:effectLst>
        </p:spPr>
        <p:txBody>
          <a:bodyPr wrap="square" rtlCol="0">
            <a:spAutoFit/>
          </a:bodyPr>
          <a:lstStyle/>
          <a:p>
            <a:pPr defTabSz="685800"/>
            <a:r>
              <a:rPr lang="en-US" sz="2800" dirty="0">
                <a:solidFill>
                  <a:prstClr val="white"/>
                </a:solidFill>
                <a:latin typeface="Arial" panose="020B0604020202020204" pitchFamily="34" charset="0"/>
                <a:cs typeface="Arial" panose="020B0604020202020204" pitchFamily="34" charset="0"/>
              </a:rPr>
              <a:t>“</a:t>
            </a:r>
            <a:r>
              <a:rPr lang="en-US" sz="2800" u="sng" dirty="0">
                <a:solidFill>
                  <a:prstClr val="white"/>
                </a:solidFill>
                <a:latin typeface="Arial" panose="020B0604020202020204" pitchFamily="34" charset="0"/>
                <a:cs typeface="Arial" panose="020B0604020202020204" pitchFamily="34" charset="0"/>
              </a:rPr>
              <a:t>Speaking</a:t>
            </a:r>
            <a:r>
              <a:rPr lang="en-US" sz="2800" dirty="0">
                <a:solidFill>
                  <a:prstClr val="white"/>
                </a:solidFill>
                <a:latin typeface="Arial" panose="020B0604020202020204" pitchFamily="34" charset="0"/>
                <a:cs typeface="Arial" panose="020B0604020202020204" pitchFamily="34" charset="0"/>
              </a:rPr>
              <a:t> to one another in psalms and hymns and spiritual songs, </a:t>
            </a:r>
            <a:r>
              <a:rPr lang="en-US" sz="2800" u="sng" dirty="0">
                <a:solidFill>
                  <a:prstClr val="white"/>
                </a:solidFill>
                <a:latin typeface="Arial" panose="020B0604020202020204" pitchFamily="34" charset="0"/>
                <a:cs typeface="Arial" panose="020B0604020202020204" pitchFamily="34" charset="0"/>
              </a:rPr>
              <a:t>singing</a:t>
            </a:r>
            <a:r>
              <a:rPr lang="en-US" sz="2800" dirty="0">
                <a:solidFill>
                  <a:prstClr val="white"/>
                </a:solidFill>
                <a:latin typeface="Arial" panose="020B0604020202020204" pitchFamily="34" charset="0"/>
                <a:cs typeface="Arial" panose="020B0604020202020204" pitchFamily="34" charset="0"/>
              </a:rPr>
              <a:t> and making melody in your heart to the Lord” (</a:t>
            </a:r>
            <a:r>
              <a:rPr lang="en-US" sz="2800" u="sng" dirty="0">
                <a:solidFill>
                  <a:prstClr val="white"/>
                </a:solidFill>
                <a:latin typeface="Arial" panose="020B0604020202020204" pitchFamily="34" charset="0"/>
                <a:cs typeface="Arial" panose="020B0604020202020204" pitchFamily="34" charset="0"/>
              </a:rPr>
              <a:t>Ephesians 5:19</a:t>
            </a:r>
            <a:r>
              <a:rPr lang="en-US" sz="2800" dirty="0">
                <a:solidFill>
                  <a:prstClr val="white"/>
                </a:solidFill>
                <a:latin typeface="Arial" panose="020B0604020202020204" pitchFamily="34" charset="0"/>
                <a:cs typeface="Arial" panose="020B0604020202020204" pitchFamily="34" charset="0"/>
              </a:rPr>
              <a:t>).</a:t>
            </a:r>
          </a:p>
        </p:txBody>
      </p:sp>
      <p:sp>
        <p:nvSpPr>
          <p:cNvPr id="11" name="Line Callout 2 (Accent Bar) 10">
            <a:extLst>
              <a:ext uri="{FF2B5EF4-FFF2-40B4-BE49-F238E27FC236}">
                <a16:creationId xmlns:a16="http://schemas.microsoft.com/office/drawing/2014/main" id="{926CA07C-FD1D-24DC-D858-109B57FB1149}"/>
              </a:ext>
            </a:extLst>
          </p:cNvPr>
          <p:cNvSpPr/>
          <p:nvPr/>
        </p:nvSpPr>
        <p:spPr>
          <a:xfrm>
            <a:off x="2798608" y="1415570"/>
            <a:ext cx="1773382" cy="1433497"/>
          </a:xfrm>
          <a:prstGeom prst="accentCallout2">
            <a:avLst>
              <a:gd name="adj1" fmla="val 18750"/>
              <a:gd name="adj2" fmla="val -8333"/>
              <a:gd name="adj3" fmla="val 18750"/>
              <a:gd name="adj4" fmla="val -16667"/>
              <a:gd name="adj5" fmla="val -28607"/>
              <a:gd name="adj6" fmla="val -79479"/>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spc="300" dirty="0">
                <a:solidFill>
                  <a:schemeClr val="tx1"/>
                </a:solidFill>
                <a:latin typeface="Arial" panose="020B0604020202020204" pitchFamily="34" charset="0"/>
                <a:cs typeface="Arial" panose="020B0604020202020204" pitchFamily="34" charset="0"/>
              </a:rPr>
              <a:t>God</a:t>
            </a:r>
          </a:p>
          <a:p>
            <a:pPr algn="ctr"/>
            <a:r>
              <a:rPr lang="en-US" sz="2800" spc="300" dirty="0">
                <a:solidFill>
                  <a:schemeClr val="tx1"/>
                </a:solidFill>
                <a:latin typeface="Arial" panose="020B0604020202020204" pitchFamily="34" charset="0"/>
                <a:cs typeface="Arial" panose="020B0604020202020204" pitchFamily="34" charset="0"/>
              </a:rPr>
              <a:t>is not</a:t>
            </a:r>
          </a:p>
          <a:p>
            <a:pPr algn="ctr"/>
            <a:r>
              <a:rPr lang="en-US" sz="2800" spc="300" dirty="0">
                <a:solidFill>
                  <a:schemeClr val="tx1"/>
                </a:solidFill>
                <a:latin typeface="Arial" panose="020B0604020202020204" pitchFamily="34" charset="0"/>
                <a:cs typeface="Arial" panose="020B0604020202020204" pitchFamily="34" charset="0"/>
              </a:rPr>
              <a:t>SILENT</a:t>
            </a:r>
            <a:endParaRPr lang="en-US" spc="300" dirty="0">
              <a:solidFill>
                <a:schemeClr val="tx1"/>
              </a:solidFill>
              <a:latin typeface="Arial" panose="020B0604020202020204" pitchFamily="34" charset="0"/>
              <a:cs typeface="Arial" panose="020B0604020202020204" pitchFamily="34" charset="0"/>
            </a:endParaRPr>
          </a:p>
        </p:txBody>
      </p:sp>
      <p:sp>
        <p:nvSpPr>
          <p:cNvPr id="13" name="Pentagon 12">
            <a:extLst>
              <a:ext uri="{FF2B5EF4-FFF2-40B4-BE49-F238E27FC236}">
                <a16:creationId xmlns:a16="http://schemas.microsoft.com/office/drawing/2014/main" id="{C6679B58-22E8-042B-8D8D-2D3FB1C7D8D8}"/>
              </a:ext>
            </a:extLst>
          </p:cNvPr>
          <p:cNvSpPr/>
          <p:nvPr/>
        </p:nvSpPr>
        <p:spPr>
          <a:xfrm>
            <a:off x="655314" y="4101834"/>
            <a:ext cx="4196053" cy="1762874"/>
          </a:xfrm>
          <a:prstGeom prst="homePlate">
            <a:avLst/>
          </a:prstGeom>
          <a:solidFill>
            <a:schemeClr val="bg2">
              <a:lumMod val="9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400" dirty="0">
                <a:solidFill>
                  <a:srgbClr val="C00000"/>
                </a:solidFill>
                <a:latin typeface="Arial" panose="020B0604020202020204" pitchFamily="34" charset="0"/>
                <a:cs typeface="Arial" panose="020B0604020202020204" pitchFamily="34" charset="0"/>
              </a:rPr>
              <a:t>Question before us is:</a:t>
            </a:r>
          </a:p>
          <a:p>
            <a:pPr algn="ctr" defTabSz="685800"/>
            <a:endParaRPr lang="en-US" sz="2400" dirty="0">
              <a:solidFill>
                <a:srgbClr val="C00000"/>
              </a:solidFill>
              <a:latin typeface="Arial" panose="020B0604020202020204" pitchFamily="34" charset="0"/>
              <a:cs typeface="Arial" panose="020B0604020202020204" pitchFamily="34" charset="0"/>
            </a:endParaRPr>
          </a:p>
          <a:p>
            <a:pPr algn="ctr" defTabSz="685800"/>
            <a:r>
              <a:rPr lang="en-US" sz="2400" dirty="0">
                <a:solidFill>
                  <a:srgbClr val="C00000"/>
                </a:solidFill>
                <a:latin typeface="Arial" panose="020B0604020202020204" pitchFamily="34" charset="0"/>
                <a:cs typeface="Arial" panose="020B0604020202020204" pitchFamily="34" charset="0"/>
              </a:rPr>
              <a:t>Do we </a:t>
            </a:r>
            <a:r>
              <a:rPr lang="en-US" sz="2400" b="1" u="sng" dirty="0">
                <a:solidFill>
                  <a:srgbClr val="C00000"/>
                </a:solidFill>
                <a:latin typeface="Arial" panose="020B0604020202020204" pitchFamily="34" charset="0"/>
                <a:cs typeface="Arial" panose="020B0604020202020204" pitchFamily="34" charset="0"/>
              </a:rPr>
              <a:t>respect</a:t>
            </a:r>
            <a:r>
              <a:rPr lang="en-US" sz="2400" dirty="0">
                <a:solidFill>
                  <a:srgbClr val="C00000"/>
                </a:solidFill>
                <a:latin typeface="Arial" panose="020B0604020202020204" pitchFamily="34" charset="0"/>
                <a:cs typeface="Arial" panose="020B0604020202020204" pitchFamily="34" charset="0"/>
              </a:rPr>
              <a:t> that which is revealed?</a:t>
            </a:r>
          </a:p>
        </p:txBody>
      </p:sp>
    </p:spTree>
    <p:extLst>
      <p:ext uri="{BB962C8B-B14F-4D97-AF65-F5344CB8AC3E}">
        <p14:creationId xmlns:p14="http://schemas.microsoft.com/office/powerpoint/2010/main" val="16771505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strVal val="#ppt_w*0.70"/>
                                          </p:val>
                                        </p:tav>
                                        <p:tav tm="100000">
                                          <p:val>
                                            <p:strVal val="#ppt_w"/>
                                          </p:val>
                                        </p:tav>
                                      </p:tavLst>
                                    </p:anim>
                                    <p:anim calcmode="lin" valueType="num">
                                      <p:cBhvr>
                                        <p:cTn id="8" dur="2000" fill="hold"/>
                                        <p:tgtEl>
                                          <p:spTgt spid="9"/>
                                        </p:tgtEl>
                                        <p:attrNameLst>
                                          <p:attrName>ppt_h</p:attrName>
                                        </p:attrNameLst>
                                      </p:cBhvr>
                                      <p:tavLst>
                                        <p:tav tm="0">
                                          <p:val>
                                            <p:strVal val="#ppt_h"/>
                                          </p:val>
                                        </p:tav>
                                        <p:tav tm="100000">
                                          <p:val>
                                            <p:strVal val="#ppt_h"/>
                                          </p:val>
                                        </p:tav>
                                      </p:tavLst>
                                    </p:anim>
                                    <p:animEffect transition="in" filter="fade">
                                      <p:cBhvr>
                                        <p:cTn id="9" dur="2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1104FB-9890-9B95-85B6-7AAABF6C17B5}"/>
            </a:ext>
          </a:extLst>
        </p:cNvPr>
        <p:cNvGrpSpPr/>
        <p:nvPr/>
      </p:nvGrpSpPr>
      <p:grpSpPr>
        <a:xfrm>
          <a:off x="0" y="0"/>
          <a:ext cx="0" cy="0"/>
          <a:chOff x="0" y="0"/>
          <a:chExt cx="0" cy="0"/>
        </a:xfrm>
      </p:grpSpPr>
      <p:pic>
        <p:nvPicPr>
          <p:cNvPr id="5" name="Content Placeholder 4" descr="A person reading a book&#10;&#10;Description automatically generated">
            <a:extLst>
              <a:ext uri="{FF2B5EF4-FFF2-40B4-BE49-F238E27FC236}">
                <a16:creationId xmlns:a16="http://schemas.microsoft.com/office/drawing/2014/main" id="{9CFC883D-6B8F-7E96-FC44-F808501078E8}"/>
              </a:ext>
            </a:extLst>
          </p:cNvPr>
          <p:cNvPicPr>
            <a:picLocks noGrp="1" noChangeAspect="1"/>
          </p:cNvPicPr>
          <p:nvPr>
            <p:ph idx="1"/>
          </p:nvPr>
        </p:nvPicPr>
        <p:blipFill rotWithShape="1">
          <a:blip r:embed="rId2"/>
          <a:srcRect l="11000" r="-1" b="-1"/>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9DB496AC-9A11-D812-DF56-9E4A5F3090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E194255-557F-2EA5-A02E-A9A326B4F7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73D1C4-6011-2A93-30F0-31CDD90174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3AEC659-9F80-18E1-7E97-110D165F13BD}"/>
              </a:ext>
            </a:extLst>
          </p:cNvPr>
          <p:cNvPicPr>
            <a:picLocks noChangeAspect="1"/>
          </p:cNvPicPr>
          <p:nvPr/>
        </p:nvPicPr>
        <p:blipFill>
          <a:blip r:embed="rId3"/>
          <a:stretch>
            <a:fillRect/>
          </a:stretch>
        </p:blipFill>
        <p:spPr>
          <a:xfrm>
            <a:off x="0" y="388433"/>
            <a:ext cx="9143980" cy="948979"/>
          </a:xfrm>
          <a:prstGeom prst="rect">
            <a:avLst/>
          </a:prstGeom>
        </p:spPr>
      </p:pic>
      <p:sp>
        <p:nvSpPr>
          <p:cNvPr id="9" name="TextBox 8">
            <a:extLst>
              <a:ext uri="{FF2B5EF4-FFF2-40B4-BE49-F238E27FC236}">
                <a16:creationId xmlns:a16="http://schemas.microsoft.com/office/drawing/2014/main" id="{D69B11E7-AD2D-FBAC-54D5-140935DE685C}"/>
              </a:ext>
            </a:extLst>
          </p:cNvPr>
          <p:cNvSpPr txBox="1"/>
          <p:nvPr/>
        </p:nvSpPr>
        <p:spPr>
          <a:xfrm>
            <a:off x="5124308" y="2132318"/>
            <a:ext cx="3746751" cy="4401205"/>
          </a:xfrm>
          <a:prstGeom prst="rect">
            <a:avLst/>
          </a:prstGeom>
          <a:solidFill>
            <a:schemeClr val="accent6">
              <a:lumMod val="50000"/>
            </a:schemeClr>
          </a:solidFill>
          <a:ln w="57150">
            <a:solidFill>
              <a:schemeClr val="bg1"/>
            </a:solidFill>
          </a:ln>
          <a:effectLst>
            <a:softEdge rad="31750"/>
          </a:effectLst>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“Therefore we were </a:t>
            </a:r>
            <a:r>
              <a:rPr lang="en-US" sz="2800" u="sng" dirty="0">
                <a:solidFill>
                  <a:schemeClr val="bg1"/>
                </a:solidFill>
                <a:latin typeface="Arial" panose="020B0604020202020204" pitchFamily="34" charset="0"/>
                <a:cs typeface="Arial" panose="020B0604020202020204" pitchFamily="34" charset="0"/>
              </a:rPr>
              <a:t>buried with Him through baptism</a:t>
            </a:r>
            <a:r>
              <a:rPr lang="en-US" sz="2800" dirty="0">
                <a:solidFill>
                  <a:schemeClr val="bg1"/>
                </a:solidFill>
                <a:latin typeface="Arial" panose="020B0604020202020204" pitchFamily="34" charset="0"/>
                <a:cs typeface="Arial" panose="020B0604020202020204" pitchFamily="34" charset="0"/>
              </a:rPr>
              <a:t> into death, that just as Christ was raised from the dead by the glory of the Father, even so we also should walk in newness of life.”</a:t>
            </a:r>
          </a:p>
          <a:p>
            <a:pPr algn="ctr"/>
            <a:r>
              <a:rPr lang="en-US" sz="2800" dirty="0">
                <a:solidFill>
                  <a:schemeClr val="bg1"/>
                </a:solidFill>
                <a:latin typeface="Arial" panose="020B0604020202020204" pitchFamily="34" charset="0"/>
                <a:cs typeface="Arial" panose="020B0604020202020204" pitchFamily="34" charset="0"/>
              </a:rPr>
              <a:t>(Romans 6:4)</a:t>
            </a:r>
            <a:endParaRPr lang="en-US" sz="2800" dirty="0">
              <a:solidFill>
                <a:prstClr val="white"/>
              </a:solidFill>
              <a:latin typeface="Arial" panose="020B0604020202020204" pitchFamily="34" charset="0"/>
              <a:cs typeface="Arial" panose="020B0604020202020204" pitchFamily="34" charset="0"/>
            </a:endParaRPr>
          </a:p>
        </p:txBody>
      </p:sp>
      <p:sp>
        <p:nvSpPr>
          <p:cNvPr id="11" name="Line Callout 2 (Accent Bar) 10">
            <a:extLst>
              <a:ext uri="{FF2B5EF4-FFF2-40B4-BE49-F238E27FC236}">
                <a16:creationId xmlns:a16="http://schemas.microsoft.com/office/drawing/2014/main" id="{AA935811-04BC-A537-66CF-2733FE8795F5}"/>
              </a:ext>
            </a:extLst>
          </p:cNvPr>
          <p:cNvSpPr/>
          <p:nvPr/>
        </p:nvSpPr>
        <p:spPr>
          <a:xfrm>
            <a:off x="2798608" y="1415570"/>
            <a:ext cx="1773382" cy="1433497"/>
          </a:xfrm>
          <a:prstGeom prst="accentCallout2">
            <a:avLst>
              <a:gd name="adj1" fmla="val 18750"/>
              <a:gd name="adj2" fmla="val -8333"/>
              <a:gd name="adj3" fmla="val 18750"/>
              <a:gd name="adj4" fmla="val -16667"/>
              <a:gd name="adj5" fmla="val -28607"/>
              <a:gd name="adj6" fmla="val -79479"/>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spc="300" dirty="0">
                <a:solidFill>
                  <a:schemeClr val="tx1"/>
                </a:solidFill>
                <a:latin typeface="Arial" panose="020B0604020202020204" pitchFamily="34" charset="0"/>
                <a:cs typeface="Arial" panose="020B0604020202020204" pitchFamily="34" charset="0"/>
              </a:rPr>
              <a:t>God</a:t>
            </a:r>
          </a:p>
          <a:p>
            <a:pPr algn="ctr"/>
            <a:r>
              <a:rPr lang="en-US" sz="2800" spc="300" dirty="0">
                <a:solidFill>
                  <a:schemeClr val="tx1"/>
                </a:solidFill>
                <a:latin typeface="Arial" panose="020B0604020202020204" pitchFamily="34" charset="0"/>
                <a:cs typeface="Arial" panose="020B0604020202020204" pitchFamily="34" charset="0"/>
              </a:rPr>
              <a:t>is not</a:t>
            </a:r>
          </a:p>
          <a:p>
            <a:pPr algn="ctr"/>
            <a:r>
              <a:rPr lang="en-US" sz="2800" spc="300" dirty="0">
                <a:solidFill>
                  <a:schemeClr val="tx1"/>
                </a:solidFill>
                <a:latin typeface="Arial" panose="020B0604020202020204" pitchFamily="34" charset="0"/>
                <a:cs typeface="Arial" panose="020B0604020202020204" pitchFamily="34" charset="0"/>
              </a:rPr>
              <a:t>SILENT</a:t>
            </a:r>
            <a:endParaRPr lang="en-US" spc="300" dirty="0">
              <a:solidFill>
                <a:schemeClr val="tx1"/>
              </a:solidFill>
              <a:latin typeface="Arial" panose="020B0604020202020204" pitchFamily="34" charset="0"/>
              <a:cs typeface="Arial" panose="020B0604020202020204" pitchFamily="34" charset="0"/>
            </a:endParaRPr>
          </a:p>
        </p:txBody>
      </p:sp>
      <p:sp>
        <p:nvSpPr>
          <p:cNvPr id="13" name="Pentagon 12">
            <a:extLst>
              <a:ext uri="{FF2B5EF4-FFF2-40B4-BE49-F238E27FC236}">
                <a16:creationId xmlns:a16="http://schemas.microsoft.com/office/drawing/2014/main" id="{CE29B3B2-F601-92DE-B2E3-26E06A57CE9B}"/>
              </a:ext>
            </a:extLst>
          </p:cNvPr>
          <p:cNvSpPr/>
          <p:nvPr/>
        </p:nvSpPr>
        <p:spPr>
          <a:xfrm>
            <a:off x="655314" y="4101834"/>
            <a:ext cx="4196053" cy="1762874"/>
          </a:xfrm>
          <a:prstGeom prst="homePlate">
            <a:avLst/>
          </a:prstGeom>
          <a:solidFill>
            <a:schemeClr val="bg2">
              <a:lumMod val="9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400" dirty="0">
                <a:solidFill>
                  <a:srgbClr val="C00000"/>
                </a:solidFill>
                <a:latin typeface="Arial" panose="020B0604020202020204" pitchFamily="34" charset="0"/>
                <a:cs typeface="Arial" panose="020B0604020202020204" pitchFamily="34" charset="0"/>
              </a:rPr>
              <a:t>Question before us is:</a:t>
            </a:r>
          </a:p>
          <a:p>
            <a:pPr algn="ctr" defTabSz="685800"/>
            <a:endParaRPr lang="en-US" sz="2400" dirty="0">
              <a:solidFill>
                <a:srgbClr val="C00000"/>
              </a:solidFill>
              <a:latin typeface="Arial" panose="020B0604020202020204" pitchFamily="34" charset="0"/>
              <a:cs typeface="Arial" panose="020B0604020202020204" pitchFamily="34" charset="0"/>
            </a:endParaRPr>
          </a:p>
          <a:p>
            <a:pPr algn="ctr" defTabSz="685800"/>
            <a:r>
              <a:rPr lang="en-US" sz="2400" dirty="0">
                <a:solidFill>
                  <a:srgbClr val="C00000"/>
                </a:solidFill>
                <a:latin typeface="Arial" panose="020B0604020202020204" pitchFamily="34" charset="0"/>
                <a:cs typeface="Arial" panose="020B0604020202020204" pitchFamily="34" charset="0"/>
              </a:rPr>
              <a:t>Do we </a:t>
            </a:r>
            <a:r>
              <a:rPr lang="en-US" sz="2400" b="1" u="sng" dirty="0">
                <a:solidFill>
                  <a:srgbClr val="C00000"/>
                </a:solidFill>
                <a:latin typeface="Arial" panose="020B0604020202020204" pitchFamily="34" charset="0"/>
                <a:cs typeface="Arial" panose="020B0604020202020204" pitchFamily="34" charset="0"/>
              </a:rPr>
              <a:t>respect</a:t>
            </a:r>
            <a:r>
              <a:rPr lang="en-US" sz="2400" dirty="0">
                <a:solidFill>
                  <a:srgbClr val="C00000"/>
                </a:solidFill>
                <a:latin typeface="Arial" panose="020B0604020202020204" pitchFamily="34" charset="0"/>
                <a:cs typeface="Arial" panose="020B0604020202020204" pitchFamily="34" charset="0"/>
              </a:rPr>
              <a:t> that which is revealed?</a:t>
            </a:r>
          </a:p>
        </p:txBody>
      </p:sp>
    </p:spTree>
    <p:extLst>
      <p:ext uri="{BB962C8B-B14F-4D97-AF65-F5344CB8AC3E}">
        <p14:creationId xmlns:p14="http://schemas.microsoft.com/office/powerpoint/2010/main" val="30746966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1A5F5D-7E9D-9B04-7C68-66EA35B5FBA3}"/>
            </a:ext>
          </a:extLst>
        </p:cNvPr>
        <p:cNvGrpSpPr/>
        <p:nvPr/>
      </p:nvGrpSpPr>
      <p:grpSpPr>
        <a:xfrm>
          <a:off x="0" y="0"/>
          <a:ext cx="0" cy="0"/>
          <a:chOff x="0" y="0"/>
          <a:chExt cx="0" cy="0"/>
        </a:xfrm>
      </p:grpSpPr>
      <p:pic>
        <p:nvPicPr>
          <p:cNvPr id="5" name="Content Placeholder 4" descr="A person reading a book&#10;&#10;Description automatically generated">
            <a:extLst>
              <a:ext uri="{FF2B5EF4-FFF2-40B4-BE49-F238E27FC236}">
                <a16:creationId xmlns:a16="http://schemas.microsoft.com/office/drawing/2014/main" id="{4822F4DC-317D-8DDE-3D6B-9C384678C189}"/>
              </a:ext>
            </a:extLst>
          </p:cNvPr>
          <p:cNvPicPr>
            <a:picLocks noGrp="1" noChangeAspect="1"/>
          </p:cNvPicPr>
          <p:nvPr>
            <p:ph idx="1"/>
          </p:nvPr>
        </p:nvPicPr>
        <p:blipFill rotWithShape="1">
          <a:blip r:embed="rId2"/>
          <a:srcRect l="11000" r="-1" b="-1"/>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851279D6-3088-1558-3609-5125CC1A6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8756FC8-FCB5-65ED-6849-C34159A6FE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81412E0-9D45-DFBC-E48D-FCDA52F6BE0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D925A3F-61A8-8A90-B74C-892529C685EC}"/>
              </a:ext>
            </a:extLst>
          </p:cNvPr>
          <p:cNvPicPr>
            <a:picLocks noChangeAspect="1"/>
          </p:cNvPicPr>
          <p:nvPr/>
        </p:nvPicPr>
        <p:blipFill>
          <a:blip r:embed="rId3"/>
          <a:stretch>
            <a:fillRect/>
          </a:stretch>
        </p:blipFill>
        <p:spPr>
          <a:xfrm>
            <a:off x="0" y="388433"/>
            <a:ext cx="9143980" cy="948979"/>
          </a:xfrm>
          <a:prstGeom prst="rect">
            <a:avLst/>
          </a:prstGeom>
        </p:spPr>
      </p:pic>
      <p:sp>
        <p:nvSpPr>
          <p:cNvPr id="9" name="TextBox 8">
            <a:extLst>
              <a:ext uri="{FF2B5EF4-FFF2-40B4-BE49-F238E27FC236}">
                <a16:creationId xmlns:a16="http://schemas.microsoft.com/office/drawing/2014/main" id="{9A0EB41E-E305-6D12-FE55-B77794B7C6B1}"/>
              </a:ext>
            </a:extLst>
          </p:cNvPr>
          <p:cNvSpPr txBox="1"/>
          <p:nvPr/>
        </p:nvSpPr>
        <p:spPr>
          <a:xfrm>
            <a:off x="5124308" y="2458830"/>
            <a:ext cx="3746751" cy="3970318"/>
          </a:xfrm>
          <a:prstGeom prst="rect">
            <a:avLst/>
          </a:prstGeom>
          <a:solidFill>
            <a:schemeClr val="accent6">
              <a:lumMod val="50000"/>
            </a:schemeClr>
          </a:solidFill>
          <a:ln w="57150">
            <a:solidFill>
              <a:schemeClr val="bg1"/>
            </a:solidFill>
          </a:ln>
          <a:effectLst>
            <a:softEdge rad="31750"/>
          </a:effectLst>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“Now concerning the collection for the saints, as I have given orders to the churches of Galatia, so you must do also: On the </a:t>
            </a:r>
            <a:r>
              <a:rPr lang="en-US" sz="2800" u="sng" dirty="0">
                <a:solidFill>
                  <a:schemeClr val="bg1"/>
                </a:solidFill>
                <a:latin typeface="Arial" panose="020B0604020202020204" pitchFamily="34" charset="0"/>
                <a:cs typeface="Arial" panose="020B0604020202020204" pitchFamily="34" charset="0"/>
              </a:rPr>
              <a:t>first day of the week</a:t>
            </a:r>
            <a:r>
              <a:rPr lang="en-US" sz="2800" dirty="0">
                <a:solidFill>
                  <a:schemeClr val="bg1"/>
                </a:solidFill>
                <a:latin typeface="Arial" panose="020B0604020202020204" pitchFamily="34" charset="0"/>
                <a:cs typeface="Arial" panose="020B0604020202020204" pitchFamily="34" charset="0"/>
              </a:rPr>
              <a:t> …”</a:t>
            </a:r>
          </a:p>
          <a:p>
            <a:pPr algn="ctr"/>
            <a:r>
              <a:rPr lang="en-US" sz="2800" dirty="0">
                <a:solidFill>
                  <a:schemeClr val="bg1"/>
                </a:solidFill>
                <a:latin typeface="Arial" panose="020B0604020202020204" pitchFamily="34" charset="0"/>
                <a:cs typeface="Arial" panose="020B0604020202020204" pitchFamily="34" charset="0"/>
              </a:rPr>
              <a:t>(1 Corinthians 16:1-2).</a:t>
            </a:r>
            <a:endParaRPr lang="en-US" sz="2800" dirty="0">
              <a:solidFill>
                <a:prstClr val="white"/>
              </a:solidFill>
              <a:latin typeface="Arial" panose="020B0604020202020204" pitchFamily="34" charset="0"/>
              <a:cs typeface="Arial" panose="020B0604020202020204" pitchFamily="34" charset="0"/>
            </a:endParaRPr>
          </a:p>
        </p:txBody>
      </p:sp>
      <p:sp>
        <p:nvSpPr>
          <p:cNvPr id="11" name="Line Callout 2 (Accent Bar) 10">
            <a:extLst>
              <a:ext uri="{FF2B5EF4-FFF2-40B4-BE49-F238E27FC236}">
                <a16:creationId xmlns:a16="http://schemas.microsoft.com/office/drawing/2014/main" id="{2D7AD401-8521-A72A-0B15-D88956FE34AC}"/>
              </a:ext>
            </a:extLst>
          </p:cNvPr>
          <p:cNvSpPr/>
          <p:nvPr/>
        </p:nvSpPr>
        <p:spPr>
          <a:xfrm>
            <a:off x="2798608" y="1415570"/>
            <a:ext cx="1773382" cy="1433497"/>
          </a:xfrm>
          <a:prstGeom prst="accentCallout2">
            <a:avLst>
              <a:gd name="adj1" fmla="val 18750"/>
              <a:gd name="adj2" fmla="val -8333"/>
              <a:gd name="adj3" fmla="val 18750"/>
              <a:gd name="adj4" fmla="val -16667"/>
              <a:gd name="adj5" fmla="val -28607"/>
              <a:gd name="adj6" fmla="val -79479"/>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spc="300" dirty="0">
                <a:solidFill>
                  <a:schemeClr val="tx1"/>
                </a:solidFill>
                <a:latin typeface="Arial" panose="020B0604020202020204" pitchFamily="34" charset="0"/>
                <a:cs typeface="Arial" panose="020B0604020202020204" pitchFamily="34" charset="0"/>
              </a:rPr>
              <a:t>God</a:t>
            </a:r>
          </a:p>
          <a:p>
            <a:pPr algn="ctr"/>
            <a:r>
              <a:rPr lang="en-US" sz="2800" spc="300" dirty="0">
                <a:solidFill>
                  <a:schemeClr val="tx1"/>
                </a:solidFill>
                <a:latin typeface="Arial" panose="020B0604020202020204" pitchFamily="34" charset="0"/>
                <a:cs typeface="Arial" panose="020B0604020202020204" pitchFamily="34" charset="0"/>
              </a:rPr>
              <a:t>is not</a:t>
            </a:r>
          </a:p>
          <a:p>
            <a:pPr algn="ctr"/>
            <a:r>
              <a:rPr lang="en-US" sz="2800" spc="300" dirty="0">
                <a:solidFill>
                  <a:schemeClr val="tx1"/>
                </a:solidFill>
                <a:latin typeface="Arial" panose="020B0604020202020204" pitchFamily="34" charset="0"/>
                <a:cs typeface="Arial" panose="020B0604020202020204" pitchFamily="34" charset="0"/>
              </a:rPr>
              <a:t>SILENT</a:t>
            </a:r>
            <a:endParaRPr lang="en-US" spc="300" dirty="0">
              <a:solidFill>
                <a:schemeClr val="tx1"/>
              </a:solidFill>
              <a:latin typeface="Arial" panose="020B0604020202020204" pitchFamily="34" charset="0"/>
              <a:cs typeface="Arial" panose="020B0604020202020204" pitchFamily="34" charset="0"/>
            </a:endParaRPr>
          </a:p>
        </p:txBody>
      </p:sp>
      <p:sp>
        <p:nvSpPr>
          <p:cNvPr id="13" name="Pentagon 12">
            <a:extLst>
              <a:ext uri="{FF2B5EF4-FFF2-40B4-BE49-F238E27FC236}">
                <a16:creationId xmlns:a16="http://schemas.microsoft.com/office/drawing/2014/main" id="{9180CD72-7B68-993E-26F2-9E12448161F3}"/>
              </a:ext>
            </a:extLst>
          </p:cNvPr>
          <p:cNvSpPr/>
          <p:nvPr/>
        </p:nvSpPr>
        <p:spPr>
          <a:xfrm>
            <a:off x="655314" y="4101834"/>
            <a:ext cx="4196053" cy="1762874"/>
          </a:xfrm>
          <a:prstGeom prst="homePlate">
            <a:avLst/>
          </a:prstGeom>
          <a:solidFill>
            <a:schemeClr val="bg2">
              <a:lumMod val="9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400" dirty="0">
                <a:solidFill>
                  <a:srgbClr val="C00000"/>
                </a:solidFill>
                <a:latin typeface="Arial" panose="020B0604020202020204" pitchFamily="34" charset="0"/>
                <a:cs typeface="Arial" panose="020B0604020202020204" pitchFamily="34" charset="0"/>
              </a:rPr>
              <a:t>Question before us is:</a:t>
            </a:r>
          </a:p>
          <a:p>
            <a:pPr algn="ctr" defTabSz="685800"/>
            <a:endParaRPr lang="en-US" sz="2400" dirty="0">
              <a:solidFill>
                <a:srgbClr val="C00000"/>
              </a:solidFill>
              <a:latin typeface="Arial" panose="020B0604020202020204" pitchFamily="34" charset="0"/>
              <a:cs typeface="Arial" panose="020B0604020202020204" pitchFamily="34" charset="0"/>
            </a:endParaRPr>
          </a:p>
          <a:p>
            <a:pPr algn="ctr" defTabSz="685800"/>
            <a:r>
              <a:rPr lang="en-US" sz="2400" dirty="0">
                <a:solidFill>
                  <a:srgbClr val="C00000"/>
                </a:solidFill>
                <a:latin typeface="Arial" panose="020B0604020202020204" pitchFamily="34" charset="0"/>
                <a:cs typeface="Arial" panose="020B0604020202020204" pitchFamily="34" charset="0"/>
              </a:rPr>
              <a:t>Do we </a:t>
            </a:r>
            <a:r>
              <a:rPr lang="en-US" sz="2400" b="1" u="sng" dirty="0">
                <a:solidFill>
                  <a:srgbClr val="C00000"/>
                </a:solidFill>
                <a:latin typeface="Arial" panose="020B0604020202020204" pitchFamily="34" charset="0"/>
                <a:cs typeface="Arial" panose="020B0604020202020204" pitchFamily="34" charset="0"/>
              </a:rPr>
              <a:t>respect</a:t>
            </a:r>
            <a:r>
              <a:rPr lang="en-US" sz="2400" dirty="0">
                <a:solidFill>
                  <a:srgbClr val="C00000"/>
                </a:solidFill>
                <a:latin typeface="Arial" panose="020B0604020202020204" pitchFamily="34" charset="0"/>
                <a:cs typeface="Arial" panose="020B0604020202020204" pitchFamily="34" charset="0"/>
              </a:rPr>
              <a:t> that which is revealed?</a:t>
            </a:r>
          </a:p>
        </p:txBody>
      </p:sp>
    </p:spTree>
    <p:extLst>
      <p:ext uri="{BB962C8B-B14F-4D97-AF65-F5344CB8AC3E}">
        <p14:creationId xmlns:p14="http://schemas.microsoft.com/office/powerpoint/2010/main" val="4335181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86A618-D834-340C-3378-651167ECD109}"/>
            </a:ext>
          </a:extLst>
        </p:cNvPr>
        <p:cNvGrpSpPr/>
        <p:nvPr/>
      </p:nvGrpSpPr>
      <p:grpSpPr>
        <a:xfrm>
          <a:off x="0" y="0"/>
          <a:ext cx="0" cy="0"/>
          <a:chOff x="0" y="0"/>
          <a:chExt cx="0" cy="0"/>
        </a:xfrm>
      </p:grpSpPr>
      <p:pic>
        <p:nvPicPr>
          <p:cNvPr id="5" name="Content Placeholder 4" descr="A person reading a book&#10;&#10;Description automatically generated">
            <a:extLst>
              <a:ext uri="{FF2B5EF4-FFF2-40B4-BE49-F238E27FC236}">
                <a16:creationId xmlns:a16="http://schemas.microsoft.com/office/drawing/2014/main" id="{9909913D-BA79-28C7-F394-DDBA21D90BE1}"/>
              </a:ext>
            </a:extLst>
          </p:cNvPr>
          <p:cNvPicPr>
            <a:picLocks noGrp="1" noChangeAspect="1"/>
          </p:cNvPicPr>
          <p:nvPr>
            <p:ph idx="1"/>
          </p:nvPr>
        </p:nvPicPr>
        <p:blipFill rotWithShape="1">
          <a:blip r:embed="rId2"/>
          <a:srcRect l="11000" r="-1" b="-1"/>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529782CF-C860-BA8B-1687-06E9BAAE1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514C009-8A73-2DF6-E75C-FB7B3E488D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BB4DC7B-9C91-4D3F-B100-EE0F3FD3D8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E872857-EE82-1789-5BF3-EC9B100085BD}"/>
              </a:ext>
            </a:extLst>
          </p:cNvPr>
          <p:cNvPicPr>
            <a:picLocks noChangeAspect="1"/>
          </p:cNvPicPr>
          <p:nvPr/>
        </p:nvPicPr>
        <p:blipFill>
          <a:blip r:embed="rId3"/>
          <a:stretch>
            <a:fillRect/>
          </a:stretch>
        </p:blipFill>
        <p:spPr>
          <a:xfrm>
            <a:off x="0" y="388433"/>
            <a:ext cx="9143980" cy="948979"/>
          </a:xfrm>
          <a:prstGeom prst="rect">
            <a:avLst/>
          </a:prstGeom>
        </p:spPr>
      </p:pic>
      <p:sp>
        <p:nvSpPr>
          <p:cNvPr id="9" name="TextBox 8">
            <a:extLst>
              <a:ext uri="{FF2B5EF4-FFF2-40B4-BE49-F238E27FC236}">
                <a16:creationId xmlns:a16="http://schemas.microsoft.com/office/drawing/2014/main" id="{76A49427-222E-C2D1-0359-6DACC1D4091F}"/>
              </a:ext>
            </a:extLst>
          </p:cNvPr>
          <p:cNvSpPr txBox="1"/>
          <p:nvPr/>
        </p:nvSpPr>
        <p:spPr>
          <a:xfrm>
            <a:off x="5064037" y="2237157"/>
            <a:ext cx="3867292" cy="4401205"/>
          </a:xfrm>
          <a:prstGeom prst="rect">
            <a:avLst/>
          </a:prstGeom>
          <a:solidFill>
            <a:schemeClr val="accent6">
              <a:lumMod val="50000"/>
            </a:schemeClr>
          </a:solidFill>
          <a:ln w="57150">
            <a:solidFill>
              <a:schemeClr val="bg1"/>
            </a:solidFill>
          </a:ln>
          <a:effectLst>
            <a:softEdge rad="31750"/>
          </a:effectLst>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“Now </a:t>
            </a:r>
            <a:r>
              <a:rPr lang="en-US" sz="2800" u="sng" dirty="0">
                <a:solidFill>
                  <a:schemeClr val="bg1"/>
                </a:solidFill>
                <a:latin typeface="Arial" panose="020B0604020202020204" pitchFamily="34" charset="0"/>
                <a:cs typeface="Arial" panose="020B0604020202020204" pitchFamily="34" charset="0"/>
              </a:rPr>
              <a:t>on the first day of the week</a:t>
            </a:r>
            <a:r>
              <a:rPr lang="en-US" sz="2800" dirty="0">
                <a:solidFill>
                  <a:schemeClr val="bg1"/>
                </a:solidFill>
                <a:latin typeface="Arial" panose="020B0604020202020204" pitchFamily="34" charset="0"/>
                <a:cs typeface="Arial" panose="020B0604020202020204" pitchFamily="34" charset="0"/>
              </a:rPr>
              <a:t>, when the disciples came together </a:t>
            </a:r>
            <a:r>
              <a:rPr lang="en-US" sz="2800" u="sng" dirty="0">
                <a:solidFill>
                  <a:schemeClr val="bg1"/>
                </a:solidFill>
                <a:latin typeface="Arial" panose="020B0604020202020204" pitchFamily="34" charset="0"/>
                <a:cs typeface="Arial" panose="020B0604020202020204" pitchFamily="34" charset="0"/>
              </a:rPr>
              <a:t>to break bread</a:t>
            </a:r>
            <a:r>
              <a:rPr lang="en-US" sz="2800" dirty="0">
                <a:solidFill>
                  <a:schemeClr val="bg1"/>
                </a:solidFill>
                <a:latin typeface="Arial" panose="020B0604020202020204" pitchFamily="34" charset="0"/>
                <a:cs typeface="Arial" panose="020B0604020202020204" pitchFamily="34" charset="0"/>
              </a:rPr>
              <a:t>, Paul, ready to depart the next day, spoke to them and continued his message until midnight.”</a:t>
            </a:r>
          </a:p>
          <a:p>
            <a:pPr algn="ctr"/>
            <a:r>
              <a:rPr lang="en-US" sz="2800" dirty="0">
                <a:solidFill>
                  <a:schemeClr val="bg1"/>
                </a:solidFill>
                <a:latin typeface="Arial" panose="020B0604020202020204" pitchFamily="34" charset="0"/>
                <a:cs typeface="Arial" panose="020B0604020202020204" pitchFamily="34" charset="0"/>
              </a:rPr>
              <a:t>(Acts 20:7).</a:t>
            </a:r>
            <a:endParaRPr lang="en-US" sz="2800" dirty="0">
              <a:solidFill>
                <a:prstClr val="white"/>
              </a:solidFill>
              <a:latin typeface="Arial" panose="020B0604020202020204" pitchFamily="34" charset="0"/>
              <a:cs typeface="Arial" panose="020B0604020202020204" pitchFamily="34" charset="0"/>
            </a:endParaRPr>
          </a:p>
        </p:txBody>
      </p:sp>
      <p:sp>
        <p:nvSpPr>
          <p:cNvPr id="11" name="Line Callout 2 (Accent Bar) 10">
            <a:extLst>
              <a:ext uri="{FF2B5EF4-FFF2-40B4-BE49-F238E27FC236}">
                <a16:creationId xmlns:a16="http://schemas.microsoft.com/office/drawing/2014/main" id="{7BD3EDE4-54F4-6267-AB36-C46344EDC87D}"/>
              </a:ext>
            </a:extLst>
          </p:cNvPr>
          <p:cNvSpPr/>
          <p:nvPr/>
        </p:nvSpPr>
        <p:spPr>
          <a:xfrm>
            <a:off x="2798608" y="1415570"/>
            <a:ext cx="1773382" cy="1433497"/>
          </a:xfrm>
          <a:prstGeom prst="accentCallout2">
            <a:avLst>
              <a:gd name="adj1" fmla="val 18750"/>
              <a:gd name="adj2" fmla="val -8333"/>
              <a:gd name="adj3" fmla="val 18750"/>
              <a:gd name="adj4" fmla="val -16667"/>
              <a:gd name="adj5" fmla="val -28607"/>
              <a:gd name="adj6" fmla="val -79479"/>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spc="300" dirty="0">
                <a:solidFill>
                  <a:schemeClr val="tx1"/>
                </a:solidFill>
                <a:latin typeface="Arial" panose="020B0604020202020204" pitchFamily="34" charset="0"/>
                <a:cs typeface="Arial" panose="020B0604020202020204" pitchFamily="34" charset="0"/>
              </a:rPr>
              <a:t>God</a:t>
            </a:r>
          </a:p>
          <a:p>
            <a:pPr algn="ctr"/>
            <a:r>
              <a:rPr lang="en-US" sz="2800" spc="300" dirty="0">
                <a:solidFill>
                  <a:schemeClr val="tx1"/>
                </a:solidFill>
                <a:latin typeface="Arial" panose="020B0604020202020204" pitchFamily="34" charset="0"/>
                <a:cs typeface="Arial" panose="020B0604020202020204" pitchFamily="34" charset="0"/>
              </a:rPr>
              <a:t>is not</a:t>
            </a:r>
          </a:p>
          <a:p>
            <a:pPr algn="ctr"/>
            <a:r>
              <a:rPr lang="en-US" sz="2800" spc="300" dirty="0">
                <a:solidFill>
                  <a:schemeClr val="tx1"/>
                </a:solidFill>
                <a:latin typeface="Arial" panose="020B0604020202020204" pitchFamily="34" charset="0"/>
                <a:cs typeface="Arial" panose="020B0604020202020204" pitchFamily="34" charset="0"/>
              </a:rPr>
              <a:t>SILENT</a:t>
            </a:r>
            <a:endParaRPr lang="en-US" spc="300" dirty="0">
              <a:solidFill>
                <a:schemeClr val="tx1"/>
              </a:solidFill>
              <a:latin typeface="Arial" panose="020B0604020202020204" pitchFamily="34" charset="0"/>
              <a:cs typeface="Arial" panose="020B0604020202020204" pitchFamily="34" charset="0"/>
            </a:endParaRPr>
          </a:p>
        </p:txBody>
      </p:sp>
      <p:sp>
        <p:nvSpPr>
          <p:cNvPr id="13" name="Pentagon 12">
            <a:extLst>
              <a:ext uri="{FF2B5EF4-FFF2-40B4-BE49-F238E27FC236}">
                <a16:creationId xmlns:a16="http://schemas.microsoft.com/office/drawing/2014/main" id="{8BD89893-0C74-0491-66D4-CA279E041E7B}"/>
              </a:ext>
            </a:extLst>
          </p:cNvPr>
          <p:cNvSpPr/>
          <p:nvPr/>
        </p:nvSpPr>
        <p:spPr>
          <a:xfrm>
            <a:off x="655314" y="4101834"/>
            <a:ext cx="4196053" cy="1762874"/>
          </a:xfrm>
          <a:prstGeom prst="homePlate">
            <a:avLst/>
          </a:prstGeom>
          <a:solidFill>
            <a:schemeClr val="bg2">
              <a:lumMod val="9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400" dirty="0">
                <a:solidFill>
                  <a:srgbClr val="C00000"/>
                </a:solidFill>
                <a:latin typeface="Arial" panose="020B0604020202020204" pitchFamily="34" charset="0"/>
                <a:cs typeface="Arial" panose="020B0604020202020204" pitchFamily="34" charset="0"/>
              </a:rPr>
              <a:t>Question before us is:</a:t>
            </a:r>
          </a:p>
          <a:p>
            <a:pPr algn="ctr" defTabSz="685800"/>
            <a:endParaRPr lang="en-US" sz="2400" dirty="0">
              <a:solidFill>
                <a:srgbClr val="C00000"/>
              </a:solidFill>
              <a:latin typeface="Arial" panose="020B0604020202020204" pitchFamily="34" charset="0"/>
              <a:cs typeface="Arial" panose="020B0604020202020204" pitchFamily="34" charset="0"/>
            </a:endParaRPr>
          </a:p>
          <a:p>
            <a:pPr algn="ctr" defTabSz="685800"/>
            <a:r>
              <a:rPr lang="en-US" sz="2400" dirty="0">
                <a:solidFill>
                  <a:srgbClr val="C00000"/>
                </a:solidFill>
                <a:latin typeface="Arial" panose="020B0604020202020204" pitchFamily="34" charset="0"/>
                <a:cs typeface="Arial" panose="020B0604020202020204" pitchFamily="34" charset="0"/>
              </a:rPr>
              <a:t>Do we </a:t>
            </a:r>
            <a:r>
              <a:rPr lang="en-US" sz="2400" b="1" u="sng" dirty="0">
                <a:solidFill>
                  <a:srgbClr val="C00000"/>
                </a:solidFill>
                <a:latin typeface="Arial" panose="020B0604020202020204" pitchFamily="34" charset="0"/>
                <a:cs typeface="Arial" panose="020B0604020202020204" pitchFamily="34" charset="0"/>
              </a:rPr>
              <a:t>respect</a:t>
            </a:r>
            <a:r>
              <a:rPr lang="en-US" sz="2400" dirty="0">
                <a:solidFill>
                  <a:srgbClr val="C00000"/>
                </a:solidFill>
                <a:latin typeface="Arial" panose="020B0604020202020204" pitchFamily="34" charset="0"/>
                <a:cs typeface="Arial" panose="020B0604020202020204" pitchFamily="34" charset="0"/>
              </a:rPr>
              <a:t> that which is revealed?</a:t>
            </a:r>
          </a:p>
        </p:txBody>
      </p:sp>
    </p:spTree>
    <p:extLst>
      <p:ext uri="{BB962C8B-B14F-4D97-AF65-F5344CB8AC3E}">
        <p14:creationId xmlns:p14="http://schemas.microsoft.com/office/powerpoint/2010/main" val="29464211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395673A9-ECD2-5CC0-3ACB-505E1FC8EA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344"/>
          <a:stretch/>
        </p:blipFill>
        <p:spPr bwMode="auto">
          <a:xfrm>
            <a:off x="0" y="0"/>
            <a:ext cx="9144000" cy="20294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black and white logo&#10;&#10;Description automatically generated">
            <a:extLst>
              <a:ext uri="{FF2B5EF4-FFF2-40B4-BE49-F238E27FC236}">
                <a16:creationId xmlns:a16="http://schemas.microsoft.com/office/drawing/2014/main" id="{0047F8F8-9F64-7D4B-9AEC-5E31C4DCF9CA}"/>
              </a:ext>
            </a:extLst>
          </p:cNvPr>
          <p:cNvPicPr>
            <a:picLocks noChangeAspect="1"/>
          </p:cNvPicPr>
          <p:nvPr/>
        </p:nvPicPr>
        <p:blipFill rotWithShape="1">
          <a:blip r:embed="rId3"/>
          <a:srcRect b="23094"/>
          <a:stretch/>
        </p:blipFill>
        <p:spPr>
          <a:xfrm>
            <a:off x="1222793" y="301515"/>
            <a:ext cx="6698414" cy="1430304"/>
          </a:xfrm>
          <a:prstGeom prst="rect">
            <a:avLst/>
          </a:prstGeom>
        </p:spPr>
      </p:pic>
      <p:sp>
        <p:nvSpPr>
          <p:cNvPr id="9" name="TextBox 8">
            <a:extLst>
              <a:ext uri="{FF2B5EF4-FFF2-40B4-BE49-F238E27FC236}">
                <a16:creationId xmlns:a16="http://schemas.microsoft.com/office/drawing/2014/main" id="{3D08D19A-5E0F-C4B1-E8BE-8023CB756933}"/>
              </a:ext>
            </a:extLst>
          </p:cNvPr>
          <p:cNvSpPr txBox="1"/>
          <p:nvPr/>
        </p:nvSpPr>
        <p:spPr>
          <a:xfrm>
            <a:off x="3337760" y="0"/>
            <a:ext cx="2468479" cy="477054"/>
          </a:xfrm>
          <a:prstGeom prst="rect">
            <a:avLst/>
          </a:prstGeom>
          <a:solidFill>
            <a:srgbClr val="002060"/>
          </a:solid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2 Samuel 7:1-7</a:t>
            </a:r>
          </a:p>
        </p:txBody>
      </p:sp>
      <p:sp>
        <p:nvSpPr>
          <p:cNvPr id="10" name="TextBox 9">
            <a:extLst>
              <a:ext uri="{FF2B5EF4-FFF2-40B4-BE49-F238E27FC236}">
                <a16:creationId xmlns:a16="http://schemas.microsoft.com/office/drawing/2014/main" id="{69248E26-9718-D7C3-A900-11A607EE74D7}"/>
              </a:ext>
            </a:extLst>
          </p:cNvPr>
          <p:cNvSpPr txBox="1"/>
          <p:nvPr/>
        </p:nvSpPr>
        <p:spPr>
          <a:xfrm>
            <a:off x="0" y="1890852"/>
            <a:ext cx="9144000" cy="5155257"/>
          </a:xfrm>
          <a:prstGeom prst="rect">
            <a:avLst/>
          </a:prstGeom>
          <a:noFill/>
        </p:spPr>
        <p:txBody>
          <a:bodyPr wrap="square" rtlCol="0">
            <a:spAutoFit/>
          </a:bodyPr>
          <a:lstStyle/>
          <a:p>
            <a:pPr defTabSz="685800"/>
            <a:r>
              <a:rPr lang="en-US" sz="2300" baseline="30000" dirty="0">
                <a:solidFill>
                  <a:prstClr val="black"/>
                </a:solidFill>
                <a:latin typeface="Arial" panose="020B0604020202020204" pitchFamily="34" charset="0"/>
                <a:cs typeface="Arial" panose="020B0604020202020204" pitchFamily="34" charset="0"/>
              </a:rPr>
              <a:t>1 </a:t>
            </a:r>
            <a:r>
              <a:rPr lang="en-US" sz="2300" dirty="0">
                <a:solidFill>
                  <a:prstClr val="black"/>
                </a:solidFill>
                <a:latin typeface="Arial" panose="020B0604020202020204" pitchFamily="34" charset="0"/>
                <a:cs typeface="Arial" panose="020B0604020202020204" pitchFamily="34" charset="0"/>
              </a:rPr>
              <a:t>Now it came to pass when the king was dwelling in his house, and the </a:t>
            </a:r>
            <a:r>
              <a:rPr lang="en-US" sz="2300" cap="small" dirty="0">
                <a:solidFill>
                  <a:prstClr val="black"/>
                </a:solidFill>
                <a:latin typeface="Arial" panose="020B0604020202020204" pitchFamily="34" charset="0"/>
                <a:cs typeface="Arial" panose="020B0604020202020204" pitchFamily="34" charset="0"/>
              </a:rPr>
              <a:t>Lord</a:t>
            </a:r>
            <a:r>
              <a:rPr lang="en-US" sz="2300" dirty="0">
                <a:solidFill>
                  <a:prstClr val="black"/>
                </a:solidFill>
                <a:latin typeface="Arial" panose="020B0604020202020204" pitchFamily="34" charset="0"/>
                <a:cs typeface="Arial" panose="020B0604020202020204" pitchFamily="34" charset="0"/>
              </a:rPr>
              <a:t> had given him rest from all his enemies all around, </a:t>
            </a:r>
            <a:r>
              <a:rPr lang="en-US" sz="2300" baseline="30000" dirty="0">
                <a:solidFill>
                  <a:prstClr val="black"/>
                </a:solidFill>
                <a:latin typeface="Arial" panose="020B0604020202020204" pitchFamily="34" charset="0"/>
                <a:cs typeface="Arial" panose="020B0604020202020204" pitchFamily="34" charset="0"/>
              </a:rPr>
              <a:t>2 </a:t>
            </a:r>
            <a:r>
              <a:rPr lang="en-US" sz="2300" dirty="0">
                <a:solidFill>
                  <a:prstClr val="black"/>
                </a:solidFill>
                <a:latin typeface="Arial" panose="020B0604020202020204" pitchFamily="34" charset="0"/>
                <a:cs typeface="Arial" panose="020B0604020202020204" pitchFamily="34" charset="0"/>
              </a:rPr>
              <a:t>that the king said to Nathan the prophet, see now, I dwell in a house of cedar, but the ark of God dwells inside tent curtains. </a:t>
            </a:r>
            <a:r>
              <a:rPr lang="en-US" sz="2300" baseline="30000" dirty="0">
                <a:solidFill>
                  <a:prstClr val="black"/>
                </a:solidFill>
                <a:latin typeface="Arial" panose="020B0604020202020204" pitchFamily="34" charset="0"/>
                <a:cs typeface="Arial" panose="020B0604020202020204" pitchFamily="34" charset="0"/>
              </a:rPr>
              <a:t>3 </a:t>
            </a:r>
            <a:r>
              <a:rPr lang="en-US" sz="2300" dirty="0">
                <a:solidFill>
                  <a:prstClr val="black"/>
                </a:solidFill>
                <a:latin typeface="Arial" panose="020B0604020202020204" pitchFamily="34" charset="0"/>
                <a:cs typeface="Arial" panose="020B0604020202020204" pitchFamily="34" charset="0"/>
              </a:rPr>
              <a:t>Then Nathan said to the king, go, do all that is in your heart, for the </a:t>
            </a:r>
            <a:r>
              <a:rPr lang="en-US" sz="2300" cap="small" dirty="0">
                <a:solidFill>
                  <a:prstClr val="black"/>
                </a:solidFill>
                <a:latin typeface="Arial" panose="020B0604020202020204" pitchFamily="34" charset="0"/>
                <a:cs typeface="Arial" panose="020B0604020202020204" pitchFamily="34" charset="0"/>
              </a:rPr>
              <a:t>Lord</a:t>
            </a:r>
            <a:r>
              <a:rPr lang="en-US" sz="2300" dirty="0">
                <a:solidFill>
                  <a:prstClr val="black"/>
                </a:solidFill>
                <a:latin typeface="Arial" panose="020B0604020202020204" pitchFamily="34" charset="0"/>
                <a:cs typeface="Arial" panose="020B0604020202020204" pitchFamily="34" charset="0"/>
              </a:rPr>
              <a:t> is with you. </a:t>
            </a:r>
            <a:r>
              <a:rPr lang="en-US" sz="2300" baseline="30000" dirty="0">
                <a:solidFill>
                  <a:prstClr val="black"/>
                </a:solidFill>
                <a:latin typeface="Arial" panose="020B0604020202020204" pitchFamily="34" charset="0"/>
                <a:cs typeface="Arial" panose="020B0604020202020204" pitchFamily="34" charset="0"/>
              </a:rPr>
              <a:t>4 </a:t>
            </a:r>
            <a:r>
              <a:rPr lang="en-US" sz="2300" dirty="0">
                <a:solidFill>
                  <a:prstClr val="black"/>
                </a:solidFill>
                <a:latin typeface="Arial" panose="020B0604020202020204" pitchFamily="34" charset="0"/>
                <a:cs typeface="Arial" panose="020B0604020202020204" pitchFamily="34" charset="0"/>
              </a:rPr>
              <a:t>But it happened that night that the word of the </a:t>
            </a:r>
            <a:r>
              <a:rPr lang="en-US" sz="2300" cap="small" dirty="0">
                <a:solidFill>
                  <a:prstClr val="black"/>
                </a:solidFill>
                <a:latin typeface="Arial" panose="020B0604020202020204" pitchFamily="34" charset="0"/>
                <a:cs typeface="Arial" panose="020B0604020202020204" pitchFamily="34" charset="0"/>
              </a:rPr>
              <a:t>Lord</a:t>
            </a:r>
            <a:r>
              <a:rPr lang="en-US" sz="2300" dirty="0">
                <a:solidFill>
                  <a:prstClr val="black"/>
                </a:solidFill>
                <a:latin typeface="Arial" panose="020B0604020202020204" pitchFamily="34" charset="0"/>
                <a:cs typeface="Arial" panose="020B0604020202020204" pitchFamily="34" charset="0"/>
              </a:rPr>
              <a:t> came to Nathan, saying, </a:t>
            </a:r>
            <a:r>
              <a:rPr lang="en-US" sz="2300" baseline="30000" dirty="0">
                <a:solidFill>
                  <a:prstClr val="black"/>
                </a:solidFill>
                <a:latin typeface="Arial" panose="020B0604020202020204" pitchFamily="34" charset="0"/>
                <a:cs typeface="Arial" panose="020B0604020202020204" pitchFamily="34" charset="0"/>
              </a:rPr>
              <a:t>5 </a:t>
            </a:r>
            <a:r>
              <a:rPr lang="en-US" sz="2300" dirty="0">
                <a:solidFill>
                  <a:prstClr val="black"/>
                </a:solidFill>
                <a:latin typeface="Arial" panose="020B0604020202020204" pitchFamily="34" charset="0"/>
                <a:cs typeface="Arial" panose="020B0604020202020204" pitchFamily="34" charset="0"/>
              </a:rPr>
              <a:t>go and tell My servant David, thus says the </a:t>
            </a:r>
            <a:r>
              <a:rPr lang="en-US" sz="2300" cap="small" dirty="0">
                <a:solidFill>
                  <a:prstClr val="black"/>
                </a:solidFill>
                <a:latin typeface="Arial" panose="020B0604020202020204" pitchFamily="34" charset="0"/>
                <a:cs typeface="Arial" panose="020B0604020202020204" pitchFamily="34" charset="0"/>
              </a:rPr>
              <a:t>Lord</a:t>
            </a:r>
            <a:r>
              <a:rPr lang="en-US" sz="2300" dirty="0">
                <a:solidFill>
                  <a:prstClr val="black"/>
                </a:solidFill>
                <a:latin typeface="Arial" panose="020B0604020202020204" pitchFamily="34" charset="0"/>
                <a:cs typeface="Arial" panose="020B0604020202020204" pitchFamily="34" charset="0"/>
              </a:rPr>
              <a:t>: would you build a house for Me to dwell in? </a:t>
            </a:r>
            <a:r>
              <a:rPr lang="en-US" sz="2300" baseline="30000" dirty="0">
                <a:solidFill>
                  <a:prstClr val="black"/>
                </a:solidFill>
                <a:latin typeface="Arial" panose="020B0604020202020204" pitchFamily="34" charset="0"/>
                <a:cs typeface="Arial" panose="020B0604020202020204" pitchFamily="34" charset="0"/>
              </a:rPr>
              <a:t>6 </a:t>
            </a:r>
            <a:r>
              <a:rPr lang="en-US" sz="2300" dirty="0">
                <a:solidFill>
                  <a:prstClr val="black"/>
                </a:solidFill>
                <a:latin typeface="Arial" panose="020B0604020202020204" pitchFamily="34" charset="0"/>
                <a:cs typeface="Arial" panose="020B0604020202020204" pitchFamily="34" charset="0"/>
              </a:rPr>
              <a:t>For I have not dwelt in a house since the time that I brought the children of Israel up from Egypt, even to this day, but have moved about in a tent and in a tabernacle. </a:t>
            </a:r>
            <a:r>
              <a:rPr lang="en-US" sz="2300" baseline="30000" dirty="0">
                <a:solidFill>
                  <a:prstClr val="black"/>
                </a:solidFill>
                <a:latin typeface="Arial" panose="020B0604020202020204" pitchFamily="34" charset="0"/>
                <a:cs typeface="Arial" panose="020B0604020202020204" pitchFamily="34" charset="0"/>
              </a:rPr>
              <a:t>7 </a:t>
            </a:r>
            <a:r>
              <a:rPr lang="en-US" sz="2300" dirty="0">
                <a:solidFill>
                  <a:prstClr val="black"/>
                </a:solidFill>
                <a:latin typeface="Arial" panose="020B0604020202020204" pitchFamily="34" charset="0"/>
                <a:cs typeface="Arial" panose="020B0604020202020204" pitchFamily="34" charset="0"/>
              </a:rPr>
              <a:t>Wherever I have moved about with all the children of Israel, have I ever spoken a word to anyone from the tribes of Israel, whom I commanded to shepherd My people Israel, saying, why have you not built Me a house of cedar?</a:t>
            </a:r>
          </a:p>
        </p:txBody>
      </p:sp>
      <p:sp>
        <p:nvSpPr>
          <p:cNvPr id="11" name="TextBox 10">
            <a:extLst>
              <a:ext uri="{FF2B5EF4-FFF2-40B4-BE49-F238E27FC236}">
                <a16:creationId xmlns:a16="http://schemas.microsoft.com/office/drawing/2014/main" id="{9E47D477-97F2-E6D9-EBAC-AC97BF153EF8}"/>
              </a:ext>
            </a:extLst>
          </p:cNvPr>
          <p:cNvSpPr txBox="1"/>
          <p:nvPr/>
        </p:nvSpPr>
        <p:spPr>
          <a:xfrm>
            <a:off x="-1" y="1890852"/>
            <a:ext cx="9144000" cy="5047536"/>
          </a:xfrm>
          <a:prstGeom prst="rect">
            <a:avLst/>
          </a:prstGeom>
          <a:noFill/>
        </p:spPr>
        <p:txBody>
          <a:bodyPr wrap="square" rtlCol="0">
            <a:spAutoFit/>
          </a:bodyPr>
          <a:lstStyle/>
          <a:p>
            <a:pPr defTabSz="685800"/>
            <a:r>
              <a:rPr lang="en-US" sz="2300" baseline="30000" dirty="0">
                <a:solidFill>
                  <a:prstClr val="black"/>
                </a:solidFill>
                <a:latin typeface="Arial" panose="020B0604020202020204" pitchFamily="34" charset="0"/>
                <a:cs typeface="Arial" panose="020B0604020202020204" pitchFamily="34" charset="0"/>
              </a:rPr>
              <a:t>1 </a:t>
            </a:r>
            <a:r>
              <a:rPr lang="en-US" sz="2300" dirty="0">
                <a:solidFill>
                  <a:prstClr val="black"/>
                </a:solidFill>
                <a:latin typeface="Arial" panose="020B0604020202020204" pitchFamily="34" charset="0"/>
                <a:cs typeface="Arial" panose="020B0604020202020204" pitchFamily="34" charset="0"/>
              </a:rPr>
              <a:t>Now it came to pass when the king was dwelling in his house, and the </a:t>
            </a:r>
            <a:r>
              <a:rPr lang="en-US" sz="2300" cap="small" dirty="0">
                <a:solidFill>
                  <a:prstClr val="black"/>
                </a:solidFill>
                <a:latin typeface="Arial" panose="020B0604020202020204" pitchFamily="34" charset="0"/>
                <a:cs typeface="Arial" panose="020B0604020202020204" pitchFamily="34" charset="0"/>
              </a:rPr>
              <a:t>Lord</a:t>
            </a:r>
            <a:r>
              <a:rPr lang="en-US" sz="2300" dirty="0">
                <a:solidFill>
                  <a:prstClr val="black"/>
                </a:solidFill>
                <a:latin typeface="Arial" panose="020B0604020202020204" pitchFamily="34" charset="0"/>
                <a:cs typeface="Arial" panose="020B0604020202020204" pitchFamily="34" charset="0"/>
              </a:rPr>
              <a:t> had given him rest from all his enemies all around, </a:t>
            </a:r>
            <a:r>
              <a:rPr lang="en-US" sz="2300" baseline="30000" dirty="0">
                <a:solidFill>
                  <a:prstClr val="black"/>
                </a:solidFill>
                <a:latin typeface="Arial" panose="020B0604020202020204" pitchFamily="34" charset="0"/>
                <a:cs typeface="Arial" panose="020B0604020202020204" pitchFamily="34" charset="0"/>
              </a:rPr>
              <a:t>2 </a:t>
            </a:r>
            <a:r>
              <a:rPr lang="en-US" sz="2300" dirty="0">
                <a:solidFill>
                  <a:prstClr val="black"/>
                </a:solidFill>
                <a:latin typeface="Arial" panose="020B0604020202020204" pitchFamily="34" charset="0"/>
                <a:cs typeface="Arial" panose="020B0604020202020204" pitchFamily="34" charset="0"/>
              </a:rPr>
              <a:t>that the king said to Nathan the prophet, see now, I dwell in a house of cedar, but the ark of God dwells inside tent curtains. </a:t>
            </a:r>
            <a:r>
              <a:rPr lang="en-US" sz="2300" baseline="30000" dirty="0">
                <a:solidFill>
                  <a:prstClr val="black"/>
                </a:solidFill>
                <a:latin typeface="Arial" panose="020B0604020202020204" pitchFamily="34" charset="0"/>
                <a:cs typeface="Arial" panose="020B0604020202020204" pitchFamily="34" charset="0"/>
              </a:rPr>
              <a:t>3 </a:t>
            </a:r>
            <a:r>
              <a:rPr lang="en-US" sz="2300" dirty="0">
                <a:solidFill>
                  <a:prstClr val="black"/>
                </a:solidFill>
                <a:latin typeface="Arial" panose="020B0604020202020204" pitchFamily="34" charset="0"/>
                <a:cs typeface="Arial" panose="020B0604020202020204" pitchFamily="34" charset="0"/>
              </a:rPr>
              <a:t>Then Nathan said to the king, go, do all that is in your heart, for the </a:t>
            </a:r>
            <a:r>
              <a:rPr lang="en-US" sz="2300" cap="small" dirty="0">
                <a:solidFill>
                  <a:prstClr val="black"/>
                </a:solidFill>
                <a:latin typeface="Arial" panose="020B0604020202020204" pitchFamily="34" charset="0"/>
                <a:cs typeface="Arial" panose="020B0604020202020204" pitchFamily="34" charset="0"/>
              </a:rPr>
              <a:t>Lord</a:t>
            </a:r>
            <a:r>
              <a:rPr lang="en-US" sz="2300" dirty="0">
                <a:solidFill>
                  <a:prstClr val="black"/>
                </a:solidFill>
                <a:latin typeface="Arial" panose="020B0604020202020204" pitchFamily="34" charset="0"/>
                <a:cs typeface="Arial" panose="020B0604020202020204" pitchFamily="34" charset="0"/>
              </a:rPr>
              <a:t> </a:t>
            </a:r>
            <a:r>
              <a:rPr lang="en-US" sz="2300" i="1" dirty="0">
                <a:solidFill>
                  <a:prstClr val="black"/>
                </a:solidFill>
                <a:latin typeface="Arial" panose="020B0604020202020204" pitchFamily="34" charset="0"/>
                <a:cs typeface="Arial" panose="020B0604020202020204" pitchFamily="34" charset="0"/>
              </a:rPr>
              <a:t>is</a:t>
            </a:r>
            <a:r>
              <a:rPr lang="en-US" sz="2300" dirty="0">
                <a:solidFill>
                  <a:prstClr val="black"/>
                </a:solidFill>
                <a:latin typeface="Arial" panose="020B0604020202020204" pitchFamily="34" charset="0"/>
                <a:cs typeface="Arial" panose="020B0604020202020204" pitchFamily="34" charset="0"/>
              </a:rPr>
              <a:t> with you. </a:t>
            </a:r>
            <a:r>
              <a:rPr lang="en-US" sz="2300" baseline="30000" dirty="0">
                <a:solidFill>
                  <a:prstClr val="black"/>
                </a:solidFill>
                <a:latin typeface="Arial" panose="020B0604020202020204" pitchFamily="34" charset="0"/>
                <a:cs typeface="Arial" panose="020B0604020202020204" pitchFamily="34" charset="0"/>
              </a:rPr>
              <a:t>4 </a:t>
            </a:r>
            <a:r>
              <a:rPr lang="en-US" sz="2300" dirty="0">
                <a:solidFill>
                  <a:prstClr val="black"/>
                </a:solidFill>
                <a:latin typeface="Arial" panose="020B0604020202020204" pitchFamily="34" charset="0"/>
                <a:cs typeface="Arial" panose="020B0604020202020204" pitchFamily="34" charset="0"/>
              </a:rPr>
              <a:t>But it happened that night that the word of the </a:t>
            </a:r>
            <a:r>
              <a:rPr lang="en-US" sz="2300" cap="small" dirty="0">
                <a:solidFill>
                  <a:prstClr val="black"/>
                </a:solidFill>
                <a:latin typeface="Arial" panose="020B0604020202020204" pitchFamily="34" charset="0"/>
                <a:cs typeface="Arial" panose="020B0604020202020204" pitchFamily="34" charset="0"/>
              </a:rPr>
              <a:t>Lord</a:t>
            </a:r>
            <a:r>
              <a:rPr lang="en-US" sz="2300" dirty="0">
                <a:solidFill>
                  <a:prstClr val="black"/>
                </a:solidFill>
                <a:latin typeface="Arial" panose="020B0604020202020204" pitchFamily="34" charset="0"/>
                <a:cs typeface="Arial" panose="020B0604020202020204" pitchFamily="34" charset="0"/>
              </a:rPr>
              <a:t> came to Nathan, saying, </a:t>
            </a:r>
            <a:r>
              <a:rPr lang="en-US" sz="2300" baseline="30000" dirty="0">
                <a:solidFill>
                  <a:prstClr val="black"/>
                </a:solidFill>
                <a:latin typeface="Arial" panose="020B0604020202020204" pitchFamily="34" charset="0"/>
                <a:cs typeface="Arial" panose="020B0604020202020204" pitchFamily="34" charset="0"/>
              </a:rPr>
              <a:t>5 </a:t>
            </a:r>
            <a:r>
              <a:rPr lang="en-US" sz="2300" dirty="0">
                <a:solidFill>
                  <a:prstClr val="black"/>
                </a:solidFill>
                <a:latin typeface="Arial" panose="020B0604020202020204" pitchFamily="34" charset="0"/>
                <a:cs typeface="Arial" panose="020B0604020202020204" pitchFamily="34" charset="0"/>
              </a:rPr>
              <a:t>go and tell My servant David, thus says the </a:t>
            </a:r>
            <a:r>
              <a:rPr lang="en-US" sz="2300" cap="small" dirty="0">
                <a:solidFill>
                  <a:prstClr val="black"/>
                </a:solidFill>
                <a:latin typeface="Arial" panose="020B0604020202020204" pitchFamily="34" charset="0"/>
                <a:cs typeface="Arial" panose="020B0604020202020204" pitchFamily="34" charset="0"/>
              </a:rPr>
              <a:t>Lord</a:t>
            </a:r>
            <a:r>
              <a:rPr lang="en-US" sz="2300" dirty="0">
                <a:solidFill>
                  <a:prstClr val="black"/>
                </a:solidFill>
                <a:latin typeface="Arial" panose="020B0604020202020204" pitchFamily="34" charset="0"/>
                <a:cs typeface="Arial" panose="020B0604020202020204" pitchFamily="34" charset="0"/>
              </a:rPr>
              <a:t>: would you build a house for Me to dwell in? </a:t>
            </a:r>
            <a:r>
              <a:rPr lang="en-US" sz="2300" baseline="30000" dirty="0">
                <a:solidFill>
                  <a:prstClr val="black"/>
                </a:solidFill>
                <a:latin typeface="Arial" panose="020B0604020202020204" pitchFamily="34" charset="0"/>
                <a:cs typeface="Arial" panose="020B0604020202020204" pitchFamily="34" charset="0"/>
              </a:rPr>
              <a:t>6 </a:t>
            </a:r>
            <a:r>
              <a:rPr lang="en-US" sz="2300" dirty="0">
                <a:solidFill>
                  <a:prstClr val="black"/>
                </a:solidFill>
                <a:latin typeface="Arial" panose="020B0604020202020204" pitchFamily="34" charset="0"/>
                <a:cs typeface="Arial" panose="020B0604020202020204" pitchFamily="34" charset="0"/>
              </a:rPr>
              <a:t>For I have not dwelt in a house since the time that I brought the children of Israel up from Egypt, even to this day, but have moved about in a tent and in a tabernacle. </a:t>
            </a:r>
            <a:r>
              <a:rPr lang="en-US" sz="2300" baseline="30000" dirty="0">
                <a:solidFill>
                  <a:prstClr val="black"/>
                </a:solidFill>
                <a:latin typeface="Arial" panose="020B0604020202020204" pitchFamily="34" charset="0"/>
                <a:cs typeface="Arial" panose="020B0604020202020204" pitchFamily="34" charset="0"/>
              </a:rPr>
              <a:t>7 </a:t>
            </a:r>
            <a:r>
              <a:rPr lang="en-US" sz="2300" u="sng" dirty="0">
                <a:ln>
                  <a:solidFill>
                    <a:srgbClr val="C00000"/>
                  </a:solidFill>
                </a:ln>
                <a:solidFill>
                  <a:srgbClr val="C00000"/>
                </a:solidFill>
                <a:latin typeface="Arial" panose="020B0604020202020204" pitchFamily="34" charset="0"/>
                <a:cs typeface="Arial" panose="020B0604020202020204" pitchFamily="34" charset="0"/>
              </a:rPr>
              <a:t>Wherever</a:t>
            </a:r>
            <a:r>
              <a:rPr lang="en-US" sz="2300" dirty="0">
                <a:ln>
                  <a:solidFill>
                    <a:srgbClr val="C00000"/>
                  </a:solidFill>
                </a:ln>
                <a:solidFill>
                  <a:prstClr val="black"/>
                </a:solidFill>
                <a:latin typeface="Arial" panose="020B0604020202020204" pitchFamily="34" charset="0"/>
                <a:cs typeface="Arial" panose="020B0604020202020204" pitchFamily="34" charset="0"/>
              </a:rPr>
              <a:t> </a:t>
            </a:r>
            <a:r>
              <a:rPr lang="en-US" sz="2300" dirty="0">
                <a:solidFill>
                  <a:prstClr val="black"/>
                </a:solidFill>
                <a:latin typeface="Arial" panose="020B0604020202020204" pitchFamily="34" charset="0"/>
                <a:cs typeface="Arial" panose="020B0604020202020204" pitchFamily="34" charset="0"/>
              </a:rPr>
              <a:t>I have moved about with all the children of Israel, </a:t>
            </a:r>
            <a:r>
              <a:rPr lang="en-US" sz="2300" u="sng" dirty="0">
                <a:ln>
                  <a:solidFill>
                    <a:srgbClr val="C00000"/>
                  </a:solidFill>
                </a:ln>
                <a:solidFill>
                  <a:srgbClr val="C00000"/>
                </a:solidFill>
                <a:latin typeface="Arial" panose="020B0604020202020204" pitchFamily="34" charset="0"/>
                <a:cs typeface="Arial" panose="020B0604020202020204" pitchFamily="34" charset="0"/>
              </a:rPr>
              <a:t>have I ever spoken a word</a:t>
            </a:r>
            <a:r>
              <a:rPr lang="en-US" sz="2300" dirty="0">
                <a:ln>
                  <a:solidFill>
                    <a:srgbClr val="C00000"/>
                  </a:solidFill>
                </a:ln>
                <a:solidFill>
                  <a:srgbClr val="C00000"/>
                </a:solidFill>
                <a:latin typeface="Arial" panose="020B0604020202020204" pitchFamily="34" charset="0"/>
                <a:cs typeface="Arial" panose="020B0604020202020204" pitchFamily="34" charset="0"/>
              </a:rPr>
              <a:t> </a:t>
            </a:r>
            <a:r>
              <a:rPr lang="en-US" sz="2300" dirty="0">
                <a:solidFill>
                  <a:prstClr val="black"/>
                </a:solidFill>
                <a:latin typeface="Arial" panose="020B0604020202020204" pitchFamily="34" charset="0"/>
                <a:cs typeface="Arial" panose="020B0604020202020204" pitchFamily="34" charset="0"/>
              </a:rPr>
              <a:t>to anyone from the tribes of Israel, whom I commanded to shepherd My people Israel, </a:t>
            </a:r>
            <a:r>
              <a:rPr lang="en-US" sz="2300" u="sng" dirty="0">
                <a:ln>
                  <a:solidFill>
                    <a:srgbClr val="C00000"/>
                  </a:solidFill>
                </a:ln>
                <a:solidFill>
                  <a:srgbClr val="C00000"/>
                </a:solidFill>
                <a:latin typeface="Arial" panose="020B0604020202020204" pitchFamily="34" charset="0"/>
                <a:cs typeface="Arial" panose="020B0604020202020204" pitchFamily="34" charset="0"/>
              </a:rPr>
              <a:t>saying, why have you not built Me a house of cedar</a:t>
            </a:r>
            <a:r>
              <a:rPr lang="en-US" sz="2300" dirty="0">
                <a:solidFill>
                  <a:prstClr val="black"/>
                </a:solidFill>
                <a:latin typeface="Arial" panose="020B0604020202020204" pitchFamily="34" charset="0"/>
                <a:cs typeface="Arial" panose="020B0604020202020204" pitchFamily="34" charset="0"/>
              </a:rPr>
              <a:t>?</a:t>
            </a:r>
          </a:p>
        </p:txBody>
      </p:sp>
      <p:pic>
        <p:nvPicPr>
          <p:cNvPr id="13" name="Picture 12" descr="A grey sign with white text&#10;&#10;Description automatically generated">
            <a:extLst>
              <a:ext uri="{FF2B5EF4-FFF2-40B4-BE49-F238E27FC236}">
                <a16:creationId xmlns:a16="http://schemas.microsoft.com/office/drawing/2014/main" id="{39B40CA0-C10B-DBDD-80DA-F18BF9DEFE98}"/>
              </a:ext>
            </a:extLst>
          </p:cNvPr>
          <p:cNvPicPr>
            <a:picLocks noChangeAspect="1"/>
          </p:cNvPicPr>
          <p:nvPr/>
        </p:nvPicPr>
        <p:blipFill>
          <a:blip r:embed="rId4"/>
          <a:stretch>
            <a:fillRect/>
          </a:stretch>
        </p:blipFill>
        <p:spPr>
          <a:xfrm>
            <a:off x="1682750" y="2979689"/>
            <a:ext cx="5778500" cy="1676400"/>
          </a:xfrm>
          <a:prstGeom prst="rect">
            <a:avLst/>
          </a:prstGeom>
        </p:spPr>
      </p:pic>
    </p:spTree>
    <p:extLst>
      <p:ext uri="{BB962C8B-B14F-4D97-AF65-F5344CB8AC3E}">
        <p14:creationId xmlns:p14="http://schemas.microsoft.com/office/powerpoint/2010/main" val="3901305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strVal val="#ppt_w*0.70"/>
                                          </p:val>
                                        </p:tav>
                                        <p:tav tm="100000">
                                          <p:val>
                                            <p:strVal val="#ppt_w"/>
                                          </p:val>
                                        </p:tav>
                                      </p:tavLst>
                                    </p:anim>
                                    <p:anim calcmode="lin" valueType="num">
                                      <p:cBhvr>
                                        <p:cTn id="8" dur="2000" fill="hold"/>
                                        <p:tgtEl>
                                          <p:spTgt spid="10"/>
                                        </p:tgtEl>
                                        <p:attrNameLst>
                                          <p:attrName>ppt_h</p:attrName>
                                        </p:attrNameLst>
                                      </p:cBhvr>
                                      <p:tavLst>
                                        <p:tav tm="0">
                                          <p:val>
                                            <p:strVal val="#ppt_h"/>
                                          </p:val>
                                        </p:tav>
                                        <p:tav tm="100000">
                                          <p:val>
                                            <p:strVal val="#ppt_h"/>
                                          </p:val>
                                        </p:tav>
                                      </p:tavLst>
                                    </p:anim>
                                    <p:animEffect transition="in" filter="fade">
                                      <p:cBhvr>
                                        <p:cTn id="9" dur="2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dissolve">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2000" fill="hold"/>
                                        <p:tgtEl>
                                          <p:spTgt spid="13"/>
                                        </p:tgtEl>
                                        <p:attrNameLst>
                                          <p:attrName>ppt_w</p:attrName>
                                        </p:attrNameLst>
                                      </p:cBhvr>
                                      <p:tavLst>
                                        <p:tav tm="0">
                                          <p:val>
                                            <p:fltVal val="0"/>
                                          </p:val>
                                        </p:tav>
                                        <p:tav tm="100000">
                                          <p:val>
                                            <p:strVal val="#ppt_w"/>
                                          </p:val>
                                        </p:tav>
                                      </p:tavLst>
                                    </p:anim>
                                    <p:anim calcmode="lin" valueType="num">
                                      <p:cBhvr>
                                        <p:cTn id="20" dur="2000" fill="hold"/>
                                        <p:tgtEl>
                                          <p:spTgt spid="13"/>
                                        </p:tgtEl>
                                        <p:attrNameLst>
                                          <p:attrName>ppt_h</p:attrName>
                                        </p:attrNameLst>
                                      </p:cBhvr>
                                      <p:tavLst>
                                        <p:tav tm="0">
                                          <p:val>
                                            <p:fltVal val="0"/>
                                          </p:val>
                                        </p:tav>
                                        <p:tav tm="100000">
                                          <p:val>
                                            <p:strVal val="#ppt_h"/>
                                          </p:val>
                                        </p:tav>
                                      </p:tavLst>
                                    </p:anim>
                                    <p:anim calcmode="lin" valueType="num">
                                      <p:cBhvr>
                                        <p:cTn id="21" dur="2000" fill="hold"/>
                                        <p:tgtEl>
                                          <p:spTgt spid="13"/>
                                        </p:tgtEl>
                                        <p:attrNameLst>
                                          <p:attrName>style.rotation</p:attrName>
                                        </p:attrNameLst>
                                      </p:cBhvr>
                                      <p:tavLst>
                                        <p:tav tm="0">
                                          <p:val>
                                            <p:fltVal val="90"/>
                                          </p:val>
                                        </p:tav>
                                        <p:tav tm="100000">
                                          <p:val>
                                            <p:fltVal val="0"/>
                                          </p:val>
                                        </p:tav>
                                      </p:tavLst>
                                    </p:anim>
                                    <p:animEffect transition="in" filter="fade">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D44D0A9E-E1F1-32A0-41DA-8A0A9674BDFD}"/>
            </a:ext>
          </a:extLst>
        </p:cNvPr>
        <p:cNvGrpSpPr/>
        <p:nvPr/>
      </p:nvGrpSpPr>
      <p:grpSpPr>
        <a:xfrm>
          <a:off x="0" y="0"/>
          <a:ext cx="0" cy="0"/>
          <a:chOff x="0" y="0"/>
          <a:chExt cx="0" cy="0"/>
        </a:xfrm>
      </p:grpSpPr>
      <p:pic>
        <p:nvPicPr>
          <p:cNvPr id="5124" name="Picture 4">
            <a:extLst>
              <a:ext uri="{FF2B5EF4-FFF2-40B4-BE49-F238E27FC236}">
                <a16:creationId xmlns:a16="http://schemas.microsoft.com/office/drawing/2014/main" id="{CC71D885-3889-C63E-3456-5F17A2D2A6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344"/>
          <a:stretch/>
        </p:blipFill>
        <p:spPr bwMode="auto">
          <a:xfrm>
            <a:off x="0" y="0"/>
            <a:ext cx="9144000" cy="20294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0792FDB-4E28-4959-E7B8-CFC4889AB9C5}"/>
              </a:ext>
            </a:extLst>
          </p:cNvPr>
          <p:cNvSpPr txBox="1"/>
          <p:nvPr/>
        </p:nvSpPr>
        <p:spPr>
          <a:xfrm>
            <a:off x="3075117" y="6310"/>
            <a:ext cx="2993766" cy="461665"/>
          </a:xfrm>
          <a:prstGeom prst="rect">
            <a:avLst/>
          </a:prstGeom>
          <a:solidFill>
            <a:srgbClr val="002060"/>
          </a:solid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Acts 15:1, 6, 23-24</a:t>
            </a:r>
          </a:p>
        </p:txBody>
      </p:sp>
      <p:pic>
        <p:nvPicPr>
          <p:cNvPr id="3" name="Picture 2" descr="A black and white logo&#10;&#10;Description automatically generated">
            <a:extLst>
              <a:ext uri="{FF2B5EF4-FFF2-40B4-BE49-F238E27FC236}">
                <a16:creationId xmlns:a16="http://schemas.microsoft.com/office/drawing/2014/main" id="{DD31E5BC-83B5-88E2-0212-CDAFEC2D9659}"/>
              </a:ext>
            </a:extLst>
          </p:cNvPr>
          <p:cNvPicPr>
            <a:picLocks noChangeAspect="1"/>
          </p:cNvPicPr>
          <p:nvPr/>
        </p:nvPicPr>
        <p:blipFill>
          <a:blip r:embed="rId3"/>
          <a:stretch>
            <a:fillRect/>
          </a:stretch>
        </p:blipFill>
        <p:spPr>
          <a:xfrm>
            <a:off x="863190" y="350879"/>
            <a:ext cx="7417619" cy="1804699"/>
          </a:xfrm>
          <a:prstGeom prst="rect">
            <a:avLst/>
          </a:prstGeom>
        </p:spPr>
      </p:pic>
      <p:sp>
        <p:nvSpPr>
          <p:cNvPr id="5" name="TextBox 4">
            <a:extLst>
              <a:ext uri="{FF2B5EF4-FFF2-40B4-BE49-F238E27FC236}">
                <a16:creationId xmlns:a16="http://schemas.microsoft.com/office/drawing/2014/main" id="{BDBF8182-1CF0-2CDF-6953-C7782085666B}"/>
              </a:ext>
            </a:extLst>
          </p:cNvPr>
          <p:cNvSpPr txBox="1"/>
          <p:nvPr/>
        </p:nvSpPr>
        <p:spPr>
          <a:xfrm>
            <a:off x="145472" y="1928167"/>
            <a:ext cx="8853055" cy="2416046"/>
          </a:xfrm>
          <a:prstGeom prst="rect">
            <a:avLst/>
          </a:prstGeom>
          <a:noFill/>
        </p:spPr>
        <p:txBody>
          <a:bodyPr wrap="square" rtlCol="0">
            <a:spAutoFit/>
          </a:bodyPr>
          <a:lstStyle/>
          <a:p>
            <a:pPr>
              <a:spcAft>
                <a:spcPts val="1200"/>
              </a:spcAft>
            </a:pPr>
            <a:r>
              <a:rPr lang="en-US" sz="2350" baseline="30000" dirty="0">
                <a:latin typeface="Arial" panose="020B0604020202020204" pitchFamily="34" charset="0"/>
                <a:cs typeface="Arial" panose="020B0604020202020204" pitchFamily="34" charset="0"/>
              </a:rPr>
              <a:t>1 </a:t>
            </a:r>
            <a:r>
              <a:rPr lang="en-US" sz="2350" dirty="0">
                <a:latin typeface="Arial" panose="020B0604020202020204" pitchFamily="34" charset="0"/>
                <a:cs typeface="Arial" panose="020B0604020202020204" pitchFamily="34" charset="0"/>
              </a:rPr>
              <a:t>Now the apostles and elders came together to consider this matter. And certain men came down from Judea and taught the brethren, unless you are circumcised according to the custom of Moses, you cannot be saved.</a:t>
            </a:r>
          </a:p>
          <a:p>
            <a:r>
              <a:rPr lang="en-US" sz="2350" baseline="30000" dirty="0">
                <a:latin typeface="Arial" panose="020B0604020202020204" pitchFamily="34" charset="0"/>
                <a:cs typeface="Arial" panose="020B0604020202020204" pitchFamily="34" charset="0"/>
              </a:rPr>
              <a:t>6 </a:t>
            </a:r>
            <a:r>
              <a:rPr lang="en-US" sz="2350" dirty="0">
                <a:latin typeface="Arial" panose="020B0604020202020204" pitchFamily="34" charset="0"/>
                <a:cs typeface="Arial" panose="020B0604020202020204" pitchFamily="34" charset="0"/>
              </a:rPr>
              <a:t>Now the apostles and elders came together to consider this matter. </a:t>
            </a:r>
          </a:p>
        </p:txBody>
      </p:sp>
      <p:sp>
        <p:nvSpPr>
          <p:cNvPr id="6" name="TextBox 5">
            <a:extLst>
              <a:ext uri="{FF2B5EF4-FFF2-40B4-BE49-F238E27FC236}">
                <a16:creationId xmlns:a16="http://schemas.microsoft.com/office/drawing/2014/main" id="{51B0D231-899C-A3E9-18CF-B738238398CA}"/>
              </a:ext>
            </a:extLst>
          </p:cNvPr>
          <p:cNvSpPr txBox="1"/>
          <p:nvPr/>
        </p:nvSpPr>
        <p:spPr>
          <a:xfrm>
            <a:off x="145472" y="4302611"/>
            <a:ext cx="8853055" cy="2454518"/>
          </a:xfrm>
          <a:prstGeom prst="rect">
            <a:avLst/>
          </a:prstGeom>
          <a:noFill/>
        </p:spPr>
        <p:txBody>
          <a:bodyPr wrap="square" rtlCol="0">
            <a:spAutoFit/>
          </a:bodyPr>
          <a:lstStyle/>
          <a:p>
            <a:r>
              <a:rPr lang="en-US" sz="2350" baseline="30000" dirty="0">
                <a:latin typeface="Arial" panose="020B0604020202020204" pitchFamily="34" charset="0"/>
                <a:cs typeface="Arial" panose="020B0604020202020204" pitchFamily="34" charset="0"/>
              </a:rPr>
              <a:t>23 </a:t>
            </a:r>
            <a:r>
              <a:rPr lang="en-US" sz="2350" dirty="0">
                <a:latin typeface="Arial" panose="020B0604020202020204" pitchFamily="34" charset="0"/>
                <a:cs typeface="Arial" panose="020B0604020202020204" pitchFamily="34" charset="0"/>
              </a:rPr>
              <a:t>They wrote this letter by them: The apostles, the elders, and the brethren, to the brethren who are of the Gentiles in Antioch, Syria, and Cilicia: Greetings. </a:t>
            </a:r>
            <a:r>
              <a:rPr lang="en-US" sz="2350" baseline="30000" dirty="0">
                <a:latin typeface="Arial" panose="020B0604020202020204" pitchFamily="34" charset="0"/>
                <a:cs typeface="Arial" panose="020B0604020202020204" pitchFamily="34" charset="0"/>
              </a:rPr>
              <a:t>24 </a:t>
            </a:r>
            <a:r>
              <a:rPr lang="en-US" sz="2350" dirty="0">
                <a:latin typeface="Arial" panose="020B0604020202020204" pitchFamily="34" charset="0"/>
                <a:cs typeface="Arial" panose="020B0604020202020204" pitchFamily="34" charset="0"/>
              </a:rPr>
              <a:t>Since we have heard that some who went out from us have troubled you with words, unsettling your souls, saying, you must be circumcised and keep the law—to whom </a:t>
            </a:r>
            <a:r>
              <a:rPr lang="en-US" sz="3600" b="1" u="sng" dirty="0">
                <a:ln>
                  <a:solidFill>
                    <a:srgbClr val="C00000"/>
                  </a:solidFill>
                </a:ln>
                <a:latin typeface="Arial" panose="020B0604020202020204" pitchFamily="34" charset="0"/>
                <a:cs typeface="Arial" panose="020B0604020202020204" pitchFamily="34" charset="0"/>
              </a:rPr>
              <a:t>we gave no such commandment</a:t>
            </a:r>
            <a:r>
              <a:rPr lang="en-US" sz="2500" dirty="0">
                <a:latin typeface="Arial" panose="020B0604020202020204" pitchFamily="34" charset="0"/>
                <a:cs typeface="Arial" panose="020B0604020202020204" pitchFamily="34" charset="0"/>
              </a:rPr>
              <a:t>— </a:t>
            </a:r>
          </a:p>
        </p:txBody>
      </p:sp>
      <p:pic>
        <p:nvPicPr>
          <p:cNvPr id="7" name="Picture 6" descr="A grey sign with white text&#10;&#10;Description automatically generated">
            <a:extLst>
              <a:ext uri="{FF2B5EF4-FFF2-40B4-BE49-F238E27FC236}">
                <a16:creationId xmlns:a16="http://schemas.microsoft.com/office/drawing/2014/main" id="{F7415C35-F479-103E-293E-2BC524BE37BB}"/>
              </a:ext>
            </a:extLst>
          </p:cNvPr>
          <p:cNvPicPr>
            <a:picLocks noChangeAspect="1"/>
          </p:cNvPicPr>
          <p:nvPr/>
        </p:nvPicPr>
        <p:blipFill>
          <a:blip r:embed="rId4"/>
          <a:stretch>
            <a:fillRect/>
          </a:stretch>
        </p:blipFill>
        <p:spPr>
          <a:xfrm>
            <a:off x="1682750" y="2590800"/>
            <a:ext cx="5778500" cy="1676400"/>
          </a:xfrm>
          <a:prstGeom prst="rect">
            <a:avLst/>
          </a:prstGeom>
        </p:spPr>
      </p:pic>
    </p:spTree>
    <p:extLst>
      <p:ext uri="{BB962C8B-B14F-4D97-AF65-F5344CB8AC3E}">
        <p14:creationId xmlns:p14="http://schemas.microsoft.com/office/powerpoint/2010/main" val="33477388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strVal val="#ppt_w*0.70"/>
                                          </p:val>
                                        </p:tav>
                                        <p:tav tm="100000">
                                          <p:val>
                                            <p:strVal val="#ppt_w"/>
                                          </p:val>
                                        </p:tav>
                                      </p:tavLst>
                                    </p:anim>
                                    <p:anim calcmode="lin" valueType="num">
                                      <p:cBhvr>
                                        <p:cTn id="15" dur="2000" fill="hold"/>
                                        <p:tgtEl>
                                          <p:spTgt spid="6"/>
                                        </p:tgtEl>
                                        <p:attrNameLst>
                                          <p:attrName>ppt_h</p:attrName>
                                        </p:attrNameLst>
                                      </p:cBhvr>
                                      <p:tavLst>
                                        <p:tav tm="0">
                                          <p:val>
                                            <p:strVal val="#ppt_h"/>
                                          </p:val>
                                        </p:tav>
                                        <p:tav tm="100000">
                                          <p:val>
                                            <p:strVal val="#ppt_h"/>
                                          </p:val>
                                        </p:tav>
                                      </p:tavLst>
                                    </p:anim>
                                    <p:animEffect transition="in" filter="fade">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2000" fill="hold"/>
                                        <p:tgtEl>
                                          <p:spTgt spid="7"/>
                                        </p:tgtEl>
                                        <p:attrNameLst>
                                          <p:attrName>ppt_w</p:attrName>
                                        </p:attrNameLst>
                                      </p:cBhvr>
                                      <p:tavLst>
                                        <p:tav tm="0">
                                          <p:val>
                                            <p:fltVal val="0"/>
                                          </p:val>
                                        </p:tav>
                                        <p:tav tm="100000">
                                          <p:val>
                                            <p:strVal val="#ppt_w"/>
                                          </p:val>
                                        </p:tav>
                                      </p:tavLst>
                                    </p:anim>
                                    <p:anim calcmode="lin" valueType="num">
                                      <p:cBhvr>
                                        <p:cTn id="22" dur="2000" fill="hold"/>
                                        <p:tgtEl>
                                          <p:spTgt spid="7"/>
                                        </p:tgtEl>
                                        <p:attrNameLst>
                                          <p:attrName>ppt_h</p:attrName>
                                        </p:attrNameLst>
                                      </p:cBhvr>
                                      <p:tavLst>
                                        <p:tav tm="0">
                                          <p:val>
                                            <p:fltVal val="0"/>
                                          </p:val>
                                        </p:tav>
                                        <p:tav tm="100000">
                                          <p:val>
                                            <p:strVal val="#ppt_h"/>
                                          </p:val>
                                        </p:tav>
                                      </p:tavLst>
                                    </p:anim>
                                    <p:anim calcmode="lin" valueType="num">
                                      <p:cBhvr>
                                        <p:cTn id="23" dur="2000" fill="hold"/>
                                        <p:tgtEl>
                                          <p:spTgt spid="7"/>
                                        </p:tgtEl>
                                        <p:attrNameLst>
                                          <p:attrName>style.rotation</p:attrName>
                                        </p:attrNameLst>
                                      </p:cBhvr>
                                      <p:tavLst>
                                        <p:tav tm="0">
                                          <p:val>
                                            <p:fltVal val="90"/>
                                          </p:val>
                                        </p:tav>
                                        <p:tav tm="100000">
                                          <p:val>
                                            <p:fltVal val="0"/>
                                          </p:val>
                                        </p:tav>
                                      </p:tavLst>
                                    </p:anim>
                                    <p:animEffect transition="in" filter="fade">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7DF05DC0-C019-3968-57D2-6AB09A895A47}"/>
            </a:ext>
          </a:extLst>
        </p:cNvPr>
        <p:cNvGrpSpPr/>
        <p:nvPr/>
      </p:nvGrpSpPr>
      <p:grpSpPr>
        <a:xfrm>
          <a:off x="0" y="0"/>
          <a:ext cx="0" cy="0"/>
          <a:chOff x="0" y="0"/>
          <a:chExt cx="0" cy="0"/>
        </a:xfrm>
      </p:grpSpPr>
      <p:pic>
        <p:nvPicPr>
          <p:cNvPr id="5124" name="Picture 4">
            <a:extLst>
              <a:ext uri="{FF2B5EF4-FFF2-40B4-BE49-F238E27FC236}">
                <a16:creationId xmlns:a16="http://schemas.microsoft.com/office/drawing/2014/main" id="{F0A4A48C-2BAA-07DD-106A-E8FDD931BF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344"/>
          <a:stretch/>
        </p:blipFill>
        <p:spPr bwMode="auto">
          <a:xfrm>
            <a:off x="0" y="0"/>
            <a:ext cx="9144000" cy="20294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86516DA-3142-292D-F732-6287BEBB7AC9}"/>
              </a:ext>
            </a:extLst>
          </p:cNvPr>
          <p:cNvSpPr txBox="1"/>
          <p:nvPr/>
        </p:nvSpPr>
        <p:spPr>
          <a:xfrm>
            <a:off x="3075117" y="6310"/>
            <a:ext cx="2993766" cy="461665"/>
          </a:xfrm>
          <a:prstGeom prst="rect">
            <a:avLst/>
          </a:prstGeom>
          <a:solidFill>
            <a:srgbClr val="002060"/>
          </a:solid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Hebrews 7:11-14</a:t>
            </a:r>
          </a:p>
        </p:txBody>
      </p:sp>
      <p:pic>
        <p:nvPicPr>
          <p:cNvPr id="4" name="Picture 3" descr="A black and white sign with white text&#10;&#10;Description automatically generated">
            <a:extLst>
              <a:ext uri="{FF2B5EF4-FFF2-40B4-BE49-F238E27FC236}">
                <a16:creationId xmlns:a16="http://schemas.microsoft.com/office/drawing/2014/main" id="{8DD01119-C589-C6BC-7B9B-C56577579EF6}"/>
              </a:ext>
            </a:extLst>
          </p:cNvPr>
          <p:cNvPicPr>
            <a:picLocks noChangeAspect="1"/>
          </p:cNvPicPr>
          <p:nvPr/>
        </p:nvPicPr>
        <p:blipFill>
          <a:blip r:embed="rId3"/>
          <a:stretch>
            <a:fillRect/>
          </a:stretch>
        </p:blipFill>
        <p:spPr>
          <a:xfrm>
            <a:off x="1024211" y="467975"/>
            <a:ext cx="7095578" cy="1641722"/>
          </a:xfrm>
          <a:prstGeom prst="rect">
            <a:avLst/>
          </a:prstGeom>
        </p:spPr>
      </p:pic>
      <p:sp>
        <p:nvSpPr>
          <p:cNvPr id="10" name="TextBox 9">
            <a:extLst>
              <a:ext uri="{FF2B5EF4-FFF2-40B4-BE49-F238E27FC236}">
                <a16:creationId xmlns:a16="http://schemas.microsoft.com/office/drawing/2014/main" id="{F6DF90CB-A9D4-2B83-CF50-642FE9E217FA}"/>
              </a:ext>
            </a:extLst>
          </p:cNvPr>
          <p:cNvSpPr txBox="1"/>
          <p:nvPr/>
        </p:nvSpPr>
        <p:spPr>
          <a:xfrm>
            <a:off x="0" y="1888025"/>
            <a:ext cx="9144000" cy="3477875"/>
          </a:xfrm>
          <a:prstGeom prst="rect">
            <a:avLst/>
          </a:prstGeom>
          <a:noFill/>
        </p:spPr>
        <p:txBody>
          <a:bodyPr wrap="square" rtlCol="0">
            <a:spAutoFit/>
          </a:bodyPr>
          <a:lstStyle/>
          <a:p>
            <a:r>
              <a:rPr lang="en-US" sz="2400" baseline="30000" dirty="0">
                <a:latin typeface="Arial" panose="020B0604020202020204" pitchFamily="34" charset="0"/>
                <a:cs typeface="Arial" panose="020B0604020202020204" pitchFamily="34" charset="0"/>
              </a:rPr>
              <a:t>11 </a:t>
            </a:r>
            <a:r>
              <a:rPr lang="en-US" sz="2400" dirty="0">
                <a:latin typeface="Arial" panose="020B0604020202020204" pitchFamily="34" charset="0"/>
                <a:cs typeface="Arial" panose="020B0604020202020204" pitchFamily="34" charset="0"/>
              </a:rPr>
              <a:t>Therefore, if perfection were through the Levitical priesthood (for under it the people received the law), what further need was there that another priest should rise according to the order of Melchizedek, and not be called according to the order of Aaron? </a:t>
            </a:r>
            <a:r>
              <a:rPr lang="en-US" sz="2400" baseline="30000" dirty="0">
                <a:latin typeface="Arial" panose="020B0604020202020204" pitchFamily="34" charset="0"/>
                <a:cs typeface="Arial" panose="020B0604020202020204" pitchFamily="34" charset="0"/>
              </a:rPr>
              <a:t>12 </a:t>
            </a:r>
            <a:r>
              <a:rPr lang="en-US" sz="2400" dirty="0">
                <a:latin typeface="Arial" panose="020B0604020202020204" pitchFamily="34" charset="0"/>
                <a:cs typeface="Arial" panose="020B0604020202020204" pitchFamily="34" charset="0"/>
              </a:rPr>
              <a:t>For the priesthood being changed, of necessity there is also a change of the law. </a:t>
            </a:r>
            <a:r>
              <a:rPr lang="en-US" sz="2400" baseline="30000" dirty="0">
                <a:latin typeface="Arial" panose="020B0604020202020204" pitchFamily="34" charset="0"/>
                <a:cs typeface="Arial" panose="020B0604020202020204" pitchFamily="34" charset="0"/>
              </a:rPr>
              <a:t>13 </a:t>
            </a:r>
            <a:r>
              <a:rPr lang="en-US" sz="2400" dirty="0">
                <a:latin typeface="Arial" panose="020B0604020202020204" pitchFamily="34" charset="0"/>
                <a:cs typeface="Arial" panose="020B0604020202020204" pitchFamily="34" charset="0"/>
              </a:rPr>
              <a:t>For He of whom these things are spoken belongs to another tribe, from which no man has officiated at the altar. </a:t>
            </a:r>
            <a:r>
              <a:rPr lang="en-US" sz="2400" baseline="30000" dirty="0">
                <a:latin typeface="Arial" panose="020B0604020202020204" pitchFamily="34" charset="0"/>
                <a:cs typeface="Arial" panose="020B0604020202020204" pitchFamily="34" charset="0"/>
              </a:rPr>
              <a:t>14 </a:t>
            </a:r>
            <a:r>
              <a:rPr lang="en-US" sz="2400" dirty="0">
                <a:latin typeface="Arial" panose="020B0604020202020204" pitchFamily="34" charset="0"/>
                <a:cs typeface="Arial" panose="020B0604020202020204" pitchFamily="34" charset="0"/>
              </a:rPr>
              <a:t>For it is evident that our Lord arose from Judah, of which tribe </a:t>
            </a:r>
            <a:r>
              <a:rPr lang="en-US" sz="2800" b="1" u="sng" dirty="0">
                <a:ln>
                  <a:solidFill>
                    <a:srgbClr val="C00000"/>
                  </a:solidFill>
                </a:ln>
                <a:latin typeface="Arial" panose="020B0604020202020204" pitchFamily="34" charset="0"/>
                <a:cs typeface="Arial" panose="020B0604020202020204" pitchFamily="34" charset="0"/>
              </a:rPr>
              <a:t>Moses spoke nothing concerning priesthood</a:t>
            </a:r>
            <a:r>
              <a:rPr lang="en-US" sz="2400" dirty="0">
                <a:latin typeface="Arial" panose="020B0604020202020204" pitchFamily="34" charset="0"/>
                <a:cs typeface="Arial" panose="020B0604020202020204" pitchFamily="34" charset="0"/>
              </a:rPr>
              <a:t>. </a:t>
            </a:r>
          </a:p>
        </p:txBody>
      </p:sp>
      <p:sp>
        <p:nvSpPr>
          <p:cNvPr id="11" name="Up Arrow Callout 10">
            <a:extLst>
              <a:ext uri="{FF2B5EF4-FFF2-40B4-BE49-F238E27FC236}">
                <a16:creationId xmlns:a16="http://schemas.microsoft.com/office/drawing/2014/main" id="{C663C78B-045D-0DA5-5839-769B5A11DB13}"/>
              </a:ext>
            </a:extLst>
          </p:cNvPr>
          <p:cNvSpPr/>
          <p:nvPr/>
        </p:nvSpPr>
        <p:spPr>
          <a:xfrm>
            <a:off x="0" y="5264727"/>
            <a:ext cx="9178660" cy="1542046"/>
          </a:xfrm>
          <a:prstGeom prst="upArrowCallout">
            <a:avLst>
              <a:gd name="adj1" fmla="val 25000"/>
              <a:gd name="adj2" fmla="val 20513"/>
              <a:gd name="adj3" fmla="val 25000"/>
              <a:gd name="adj4" fmla="val 75000"/>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Arial" panose="020B0604020202020204" pitchFamily="34" charset="0"/>
                <a:cs typeface="Arial" panose="020B0604020202020204" pitchFamily="34" charset="0"/>
              </a:rPr>
              <a:t>Behold, I Myself have taken your brethren </a:t>
            </a:r>
            <a:r>
              <a:rPr lang="en-US" sz="2400" u="sng" dirty="0">
                <a:solidFill>
                  <a:sysClr val="windowText" lastClr="000000"/>
                </a:solidFill>
                <a:latin typeface="Arial" panose="020B0604020202020204" pitchFamily="34" charset="0"/>
                <a:cs typeface="Arial" panose="020B0604020202020204" pitchFamily="34" charset="0"/>
              </a:rPr>
              <a:t>the Levites</a:t>
            </a:r>
            <a:r>
              <a:rPr lang="en-US" sz="2400" dirty="0">
                <a:solidFill>
                  <a:sysClr val="windowText" lastClr="000000"/>
                </a:solidFill>
                <a:latin typeface="Arial" panose="020B0604020202020204" pitchFamily="34" charset="0"/>
                <a:cs typeface="Arial" panose="020B0604020202020204" pitchFamily="34" charset="0"/>
              </a:rPr>
              <a:t> from among the children of Israel; they are a gift to you, given by the </a:t>
            </a:r>
            <a:r>
              <a:rPr lang="en-US" sz="2400" cap="small" dirty="0">
                <a:solidFill>
                  <a:sysClr val="windowText" lastClr="000000"/>
                </a:solidFill>
                <a:latin typeface="Arial" panose="020B0604020202020204" pitchFamily="34" charset="0"/>
                <a:cs typeface="Arial" panose="020B0604020202020204" pitchFamily="34" charset="0"/>
              </a:rPr>
              <a:t>Lord</a:t>
            </a:r>
            <a:r>
              <a:rPr lang="en-US" sz="2400" dirty="0">
                <a:solidFill>
                  <a:sysClr val="windowText" lastClr="000000"/>
                </a:solidFill>
                <a:latin typeface="Arial" panose="020B0604020202020204" pitchFamily="34" charset="0"/>
                <a:cs typeface="Arial" panose="020B0604020202020204" pitchFamily="34" charset="0"/>
              </a:rPr>
              <a:t>, </a:t>
            </a:r>
            <a:r>
              <a:rPr lang="en-US" sz="2400" u="sng" dirty="0">
                <a:solidFill>
                  <a:sysClr val="windowText" lastClr="000000"/>
                </a:solidFill>
                <a:latin typeface="Arial" panose="020B0604020202020204" pitchFamily="34" charset="0"/>
                <a:cs typeface="Arial" panose="020B0604020202020204" pitchFamily="34" charset="0"/>
              </a:rPr>
              <a:t>to do the work of the tabernacle of meeting</a:t>
            </a:r>
            <a:r>
              <a:rPr lang="en-US" sz="2400" dirty="0">
                <a:solidFill>
                  <a:sysClr val="windowText" lastClr="000000"/>
                </a:solidFill>
                <a:latin typeface="Arial" panose="020B0604020202020204" pitchFamily="34" charset="0"/>
                <a:cs typeface="Arial" panose="020B0604020202020204" pitchFamily="34" charset="0"/>
              </a:rPr>
              <a:t> (Numbers 18:6).</a:t>
            </a:r>
          </a:p>
        </p:txBody>
      </p:sp>
      <p:pic>
        <p:nvPicPr>
          <p:cNvPr id="12" name="Picture 11" descr="A grey sign with white text&#10;&#10;Description automatically generated">
            <a:extLst>
              <a:ext uri="{FF2B5EF4-FFF2-40B4-BE49-F238E27FC236}">
                <a16:creationId xmlns:a16="http://schemas.microsoft.com/office/drawing/2014/main" id="{9698C1E9-4BB9-EE6F-70A1-50EEEBCD5245}"/>
              </a:ext>
            </a:extLst>
          </p:cNvPr>
          <p:cNvPicPr>
            <a:picLocks noChangeAspect="1"/>
          </p:cNvPicPr>
          <p:nvPr/>
        </p:nvPicPr>
        <p:blipFill>
          <a:blip r:embed="rId4"/>
          <a:stretch>
            <a:fillRect/>
          </a:stretch>
        </p:blipFill>
        <p:spPr>
          <a:xfrm>
            <a:off x="1682750" y="2590800"/>
            <a:ext cx="5778500" cy="1676400"/>
          </a:xfrm>
          <a:prstGeom prst="rect">
            <a:avLst/>
          </a:prstGeom>
        </p:spPr>
      </p:pic>
    </p:spTree>
    <p:extLst>
      <p:ext uri="{BB962C8B-B14F-4D97-AF65-F5344CB8AC3E}">
        <p14:creationId xmlns:p14="http://schemas.microsoft.com/office/powerpoint/2010/main" val="12236959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strVal val="#ppt_w*0.70"/>
                                          </p:val>
                                        </p:tav>
                                        <p:tav tm="100000">
                                          <p:val>
                                            <p:strVal val="#ppt_w"/>
                                          </p:val>
                                        </p:tav>
                                      </p:tavLst>
                                    </p:anim>
                                    <p:anim calcmode="lin" valueType="num">
                                      <p:cBhvr>
                                        <p:cTn id="8" dur="2000" fill="hold"/>
                                        <p:tgtEl>
                                          <p:spTgt spid="10"/>
                                        </p:tgtEl>
                                        <p:attrNameLst>
                                          <p:attrName>ppt_h</p:attrName>
                                        </p:attrNameLst>
                                      </p:cBhvr>
                                      <p:tavLst>
                                        <p:tav tm="0">
                                          <p:val>
                                            <p:strVal val="#ppt_h"/>
                                          </p:val>
                                        </p:tav>
                                        <p:tav tm="100000">
                                          <p:val>
                                            <p:strVal val="#ppt_h"/>
                                          </p:val>
                                        </p:tav>
                                      </p:tavLst>
                                    </p:anim>
                                    <p:animEffect transition="in" filter="fade">
                                      <p:cBhvr>
                                        <p:cTn id="9" dur="2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2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2000" fill="hold"/>
                                        <p:tgtEl>
                                          <p:spTgt spid="12"/>
                                        </p:tgtEl>
                                        <p:attrNameLst>
                                          <p:attrName>ppt_w</p:attrName>
                                        </p:attrNameLst>
                                      </p:cBhvr>
                                      <p:tavLst>
                                        <p:tav tm="0">
                                          <p:val>
                                            <p:fltVal val="0"/>
                                          </p:val>
                                        </p:tav>
                                        <p:tav tm="100000">
                                          <p:val>
                                            <p:strVal val="#ppt_w"/>
                                          </p:val>
                                        </p:tav>
                                      </p:tavLst>
                                    </p:anim>
                                    <p:anim calcmode="lin" valueType="num">
                                      <p:cBhvr>
                                        <p:cTn id="20" dur="2000" fill="hold"/>
                                        <p:tgtEl>
                                          <p:spTgt spid="12"/>
                                        </p:tgtEl>
                                        <p:attrNameLst>
                                          <p:attrName>ppt_h</p:attrName>
                                        </p:attrNameLst>
                                      </p:cBhvr>
                                      <p:tavLst>
                                        <p:tav tm="0">
                                          <p:val>
                                            <p:fltVal val="0"/>
                                          </p:val>
                                        </p:tav>
                                        <p:tav tm="100000">
                                          <p:val>
                                            <p:strVal val="#ppt_h"/>
                                          </p:val>
                                        </p:tav>
                                      </p:tavLst>
                                    </p:anim>
                                    <p:anim calcmode="lin" valueType="num">
                                      <p:cBhvr>
                                        <p:cTn id="21" dur="2000" fill="hold"/>
                                        <p:tgtEl>
                                          <p:spTgt spid="12"/>
                                        </p:tgtEl>
                                        <p:attrNameLst>
                                          <p:attrName>style.rotation</p:attrName>
                                        </p:attrNameLst>
                                      </p:cBhvr>
                                      <p:tavLst>
                                        <p:tav tm="0">
                                          <p:val>
                                            <p:fltVal val="90"/>
                                          </p:val>
                                        </p:tav>
                                        <p:tav tm="100000">
                                          <p:val>
                                            <p:fltVal val="0"/>
                                          </p:val>
                                        </p:tav>
                                      </p:tavLst>
                                    </p:anim>
                                    <p:animEffect transition="in" filter="fade">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70C759BE-41FA-1691-9DA6-7711047588DB}"/>
            </a:ext>
          </a:extLst>
        </p:cNvPr>
        <p:cNvGrpSpPr/>
        <p:nvPr/>
      </p:nvGrpSpPr>
      <p:grpSpPr>
        <a:xfrm>
          <a:off x="0" y="0"/>
          <a:ext cx="0" cy="0"/>
          <a:chOff x="0" y="0"/>
          <a:chExt cx="0" cy="0"/>
        </a:xfrm>
      </p:grpSpPr>
      <p:pic>
        <p:nvPicPr>
          <p:cNvPr id="5124" name="Picture 4">
            <a:extLst>
              <a:ext uri="{FF2B5EF4-FFF2-40B4-BE49-F238E27FC236}">
                <a16:creationId xmlns:a16="http://schemas.microsoft.com/office/drawing/2014/main" id="{3E738748-C672-B207-DA33-950DD15FB4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344"/>
          <a:stretch/>
        </p:blipFill>
        <p:spPr bwMode="auto">
          <a:xfrm>
            <a:off x="0" y="0"/>
            <a:ext cx="9144000" cy="20294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A74523D-1438-087B-B2D8-BD64CE1EC099}"/>
              </a:ext>
            </a:extLst>
          </p:cNvPr>
          <p:cNvSpPr txBox="1"/>
          <p:nvPr/>
        </p:nvSpPr>
        <p:spPr>
          <a:xfrm>
            <a:off x="3075117" y="6310"/>
            <a:ext cx="2993766" cy="461665"/>
          </a:xfrm>
          <a:prstGeom prst="rect">
            <a:avLst/>
          </a:prstGeom>
          <a:solidFill>
            <a:srgbClr val="002060"/>
          </a:solid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Numbers 30:3-7</a:t>
            </a:r>
          </a:p>
        </p:txBody>
      </p:sp>
      <p:pic>
        <p:nvPicPr>
          <p:cNvPr id="3" name="Picture 2">
            <a:extLst>
              <a:ext uri="{FF2B5EF4-FFF2-40B4-BE49-F238E27FC236}">
                <a16:creationId xmlns:a16="http://schemas.microsoft.com/office/drawing/2014/main" id="{B3F9223C-C108-4536-ACBD-6DF53BC546AA}"/>
              </a:ext>
            </a:extLst>
          </p:cNvPr>
          <p:cNvPicPr>
            <a:picLocks noChangeAspect="1"/>
          </p:cNvPicPr>
          <p:nvPr/>
        </p:nvPicPr>
        <p:blipFill rotWithShape="1">
          <a:blip r:embed="rId3">
            <a:extLst>
              <a:ext uri="{28A0092B-C50C-407E-A947-70E740481C1C}">
                <a14:useLocalDpi xmlns:a14="http://schemas.microsoft.com/office/drawing/2010/main" val="0"/>
              </a:ext>
            </a:extLst>
          </a:blip>
          <a:srcRect t="16388"/>
          <a:stretch/>
        </p:blipFill>
        <p:spPr>
          <a:xfrm>
            <a:off x="1115290" y="766726"/>
            <a:ext cx="6913420" cy="895293"/>
          </a:xfrm>
          <a:prstGeom prst="rect">
            <a:avLst/>
          </a:prstGeom>
        </p:spPr>
      </p:pic>
      <p:sp>
        <p:nvSpPr>
          <p:cNvPr id="5" name="TextBox 4">
            <a:extLst>
              <a:ext uri="{FF2B5EF4-FFF2-40B4-BE49-F238E27FC236}">
                <a16:creationId xmlns:a16="http://schemas.microsoft.com/office/drawing/2014/main" id="{66122B10-BC4A-BD02-BF40-569ADFA776C6}"/>
              </a:ext>
            </a:extLst>
          </p:cNvPr>
          <p:cNvSpPr txBox="1"/>
          <p:nvPr/>
        </p:nvSpPr>
        <p:spPr>
          <a:xfrm>
            <a:off x="0" y="2015547"/>
            <a:ext cx="9144000" cy="4693593"/>
          </a:xfrm>
          <a:prstGeom prst="rect">
            <a:avLst/>
          </a:prstGeom>
          <a:noFill/>
        </p:spPr>
        <p:txBody>
          <a:bodyPr wrap="square" rtlCol="0">
            <a:spAutoFit/>
          </a:bodyPr>
          <a:lstStyle/>
          <a:p>
            <a:r>
              <a:rPr lang="en-US" sz="2300" baseline="30000" dirty="0">
                <a:latin typeface="Arial" panose="020B0604020202020204" pitchFamily="34" charset="0"/>
                <a:cs typeface="Arial" panose="020B0604020202020204" pitchFamily="34" charset="0"/>
              </a:rPr>
              <a:t>3 </a:t>
            </a:r>
            <a:r>
              <a:rPr lang="en-US" sz="2300" dirty="0">
                <a:latin typeface="Arial" panose="020B0604020202020204" pitchFamily="34" charset="0"/>
                <a:cs typeface="Arial" panose="020B0604020202020204" pitchFamily="34" charset="0"/>
              </a:rPr>
              <a:t>Or if a woman makes a vow to the </a:t>
            </a:r>
            <a:r>
              <a:rPr lang="en-US" sz="2300" cap="small" dirty="0">
                <a:latin typeface="Arial" panose="020B0604020202020204" pitchFamily="34" charset="0"/>
                <a:cs typeface="Arial" panose="020B0604020202020204" pitchFamily="34" charset="0"/>
              </a:rPr>
              <a:t>Lord</a:t>
            </a:r>
            <a:r>
              <a:rPr lang="en-US" sz="2300" dirty="0">
                <a:latin typeface="Arial" panose="020B0604020202020204" pitchFamily="34" charset="0"/>
                <a:cs typeface="Arial" panose="020B0604020202020204" pitchFamily="34" charset="0"/>
              </a:rPr>
              <a:t>, and binds herself by some agreement while in her father’s house in her youth, </a:t>
            </a:r>
            <a:r>
              <a:rPr lang="en-US" sz="2300" baseline="30000" dirty="0">
                <a:latin typeface="Arial" panose="020B0604020202020204" pitchFamily="34" charset="0"/>
                <a:cs typeface="Arial" panose="020B0604020202020204" pitchFamily="34" charset="0"/>
              </a:rPr>
              <a:t>4 </a:t>
            </a:r>
            <a:r>
              <a:rPr lang="en-US" sz="2300" dirty="0">
                <a:latin typeface="Arial" panose="020B0604020202020204" pitchFamily="34" charset="0"/>
                <a:cs typeface="Arial" panose="020B0604020202020204" pitchFamily="34" charset="0"/>
              </a:rPr>
              <a:t>and her father hears her vow and the agreement by which she has bound herself, and </a:t>
            </a:r>
            <a:r>
              <a:rPr lang="en-US" sz="2300" b="1" u="sng" dirty="0">
                <a:ln>
                  <a:solidFill>
                    <a:srgbClr val="C00000"/>
                  </a:solidFill>
                </a:ln>
                <a:latin typeface="Arial" panose="020B0604020202020204" pitchFamily="34" charset="0"/>
                <a:cs typeface="Arial" panose="020B0604020202020204" pitchFamily="34" charset="0"/>
              </a:rPr>
              <a:t>her father holds his peace</a:t>
            </a:r>
            <a:r>
              <a:rPr lang="en-US" sz="2300" dirty="0">
                <a:latin typeface="Arial" panose="020B0604020202020204" pitchFamily="34" charset="0"/>
                <a:cs typeface="Arial" panose="020B0604020202020204" pitchFamily="34" charset="0"/>
              </a:rPr>
              <a:t>, then all her vows shall stand, and every agreement with which she has bound herself shall stand. </a:t>
            </a:r>
            <a:r>
              <a:rPr lang="en-US" sz="2300" baseline="30000" dirty="0">
                <a:latin typeface="Arial" panose="020B0604020202020204" pitchFamily="34" charset="0"/>
                <a:cs typeface="Arial" panose="020B0604020202020204" pitchFamily="34" charset="0"/>
              </a:rPr>
              <a:t>5 </a:t>
            </a:r>
            <a:r>
              <a:rPr lang="en-US" sz="2300" dirty="0">
                <a:latin typeface="Arial" panose="020B0604020202020204" pitchFamily="34" charset="0"/>
                <a:cs typeface="Arial" panose="020B0604020202020204" pitchFamily="34" charset="0"/>
              </a:rPr>
              <a:t>But if her father overrules her on the day that he hears, then none of her vows nor her agreements by which she has bound herself shall stand; and the </a:t>
            </a:r>
            <a:r>
              <a:rPr lang="en-US" sz="2300" cap="small" dirty="0">
                <a:latin typeface="Arial" panose="020B0604020202020204" pitchFamily="34" charset="0"/>
                <a:cs typeface="Arial" panose="020B0604020202020204" pitchFamily="34" charset="0"/>
              </a:rPr>
              <a:t>Lord</a:t>
            </a:r>
            <a:r>
              <a:rPr lang="en-US" sz="2300" dirty="0">
                <a:latin typeface="Arial" panose="020B0604020202020204" pitchFamily="34" charset="0"/>
                <a:cs typeface="Arial" panose="020B0604020202020204" pitchFamily="34" charset="0"/>
              </a:rPr>
              <a:t> will release her, because her father overruled her. </a:t>
            </a:r>
            <a:r>
              <a:rPr lang="en-US" sz="2300" baseline="30000" dirty="0">
                <a:latin typeface="Arial" panose="020B0604020202020204" pitchFamily="34" charset="0"/>
                <a:cs typeface="Arial" panose="020B0604020202020204" pitchFamily="34" charset="0"/>
              </a:rPr>
              <a:t>6 </a:t>
            </a:r>
            <a:r>
              <a:rPr lang="en-US" sz="2300" dirty="0">
                <a:latin typeface="Arial" panose="020B0604020202020204" pitchFamily="34" charset="0"/>
                <a:cs typeface="Arial" panose="020B0604020202020204" pitchFamily="34" charset="0"/>
              </a:rPr>
              <a:t>If indeed she takes a husband, while bound by her vows or by a rash utterance from her lips by which she bound herself, </a:t>
            </a:r>
            <a:r>
              <a:rPr lang="en-US" sz="2300" baseline="30000" dirty="0">
                <a:latin typeface="Arial" panose="020B0604020202020204" pitchFamily="34" charset="0"/>
                <a:cs typeface="Arial" panose="020B0604020202020204" pitchFamily="34" charset="0"/>
              </a:rPr>
              <a:t>7 </a:t>
            </a:r>
            <a:r>
              <a:rPr lang="en-US" sz="2300" dirty="0">
                <a:latin typeface="Arial" panose="020B0604020202020204" pitchFamily="34" charset="0"/>
                <a:cs typeface="Arial" panose="020B0604020202020204" pitchFamily="34" charset="0"/>
              </a:rPr>
              <a:t>and her husband hears it, </a:t>
            </a:r>
            <a:r>
              <a:rPr lang="en-US" sz="2300" b="1" u="sng" dirty="0">
                <a:ln>
                  <a:solidFill>
                    <a:srgbClr val="C00000"/>
                  </a:solidFill>
                </a:ln>
                <a:latin typeface="Arial" panose="020B0604020202020204" pitchFamily="34" charset="0"/>
                <a:cs typeface="Arial" panose="020B0604020202020204" pitchFamily="34" charset="0"/>
              </a:rPr>
              <a:t>and makes no response to her</a:t>
            </a:r>
            <a:r>
              <a:rPr lang="en-US" sz="2300" b="1" dirty="0">
                <a:ln>
                  <a:solidFill>
                    <a:srgbClr val="C00000"/>
                  </a:solidFill>
                </a:ln>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on the day that he hears, then her vows shall stand, and her agreements by which she bound herself shall stand. </a:t>
            </a:r>
          </a:p>
        </p:txBody>
      </p:sp>
      <p:sp>
        <p:nvSpPr>
          <p:cNvPr id="6" name="Rectangle 5">
            <a:extLst>
              <a:ext uri="{FF2B5EF4-FFF2-40B4-BE49-F238E27FC236}">
                <a16:creationId xmlns:a16="http://schemas.microsoft.com/office/drawing/2014/main" id="{7F101514-7DC4-CB1E-85F3-EB5DBEE68726}"/>
              </a:ext>
            </a:extLst>
          </p:cNvPr>
          <p:cNvSpPr/>
          <p:nvPr/>
        </p:nvSpPr>
        <p:spPr>
          <a:xfrm>
            <a:off x="367708" y="3408218"/>
            <a:ext cx="8408584" cy="1015663"/>
          </a:xfrm>
          <a:prstGeom prst="rect">
            <a:avLst/>
          </a:prstGeom>
          <a:solidFill>
            <a:schemeClr val="accent4">
              <a:lumMod val="40000"/>
              <a:lumOff val="60000"/>
            </a:schemeClr>
          </a:solidFill>
          <a:ln w="38100">
            <a:solidFill>
              <a:schemeClr val="accent4"/>
            </a:solidFill>
          </a:ln>
        </p:spPr>
        <p:txBody>
          <a:bodyPr wrap="none" lIns="91440" tIns="45720" rIns="91440" bIns="45720">
            <a:spAutoFit/>
          </a:bodyPr>
          <a:lstStyle/>
          <a:p>
            <a:pPr algn="ctr"/>
            <a:r>
              <a:rPr lang="en-US" sz="4800" b="1" cap="none" spc="600" dirty="0">
                <a:ln w="0"/>
                <a:solidFill>
                  <a:schemeClr val="tx1"/>
                </a:solidFill>
                <a:effectLst>
                  <a:outerShdw blurRad="38100" dist="19050" dir="2700000" algn="tl" rotWithShape="0">
                    <a:schemeClr val="dk1">
                      <a:alpha val="40000"/>
                    </a:schemeClr>
                  </a:outerShdw>
                </a:effectLst>
              </a:rPr>
              <a:t>But God was </a:t>
            </a:r>
            <a:r>
              <a:rPr lang="en-US" sz="6000" b="1" u="sng" cap="none" spc="600" dirty="0">
                <a:ln w="0"/>
                <a:solidFill>
                  <a:schemeClr val="tx1"/>
                </a:solidFill>
                <a:effectLst>
                  <a:outerShdw blurRad="38100" dist="19050" dir="2700000" algn="tl" rotWithShape="0">
                    <a:schemeClr val="dk1">
                      <a:alpha val="40000"/>
                    </a:schemeClr>
                  </a:outerShdw>
                </a:effectLst>
              </a:rPr>
              <a:t>NOT</a:t>
            </a:r>
            <a:r>
              <a:rPr lang="en-US" sz="4800" b="1" cap="none" spc="600" dirty="0">
                <a:ln w="0"/>
                <a:solidFill>
                  <a:schemeClr val="tx1"/>
                </a:solidFill>
                <a:effectLst>
                  <a:outerShdw blurRad="38100" dist="19050" dir="2700000" algn="tl" rotWithShape="0">
                    <a:schemeClr val="dk1">
                      <a:alpha val="40000"/>
                    </a:schemeClr>
                  </a:outerShdw>
                </a:effectLst>
              </a:rPr>
              <a:t> Silent</a:t>
            </a:r>
          </a:p>
        </p:txBody>
      </p:sp>
    </p:spTree>
    <p:extLst>
      <p:ext uri="{BB962C8B-B14F-4D97-AF65-F5344CB8AC3E}">
        <p14:creationId xmlns:p14="http://schemas.microsoft.com/office/powerpoint/2010/main" val="21979231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oat on the water&#10;&#10;Description automatically generated with medium confidence">
            <a:extLst>
              <a:ext uri="{FF2B5EF4-FFF2-40B4-BE49-F238E27FC236}">
                <a16:creationId xmlns:a16="http://schemas.microsoft.com/office/drawing/2014/main" id="{6A47C3D7-A26C-42FB-1CD5-792A28425B46}"/>
              </a:ext>
            </a:extLst>
          </p:cNvPr>
          <p:cNvPicPr>
            <a:picLocks noChangeAspect="1"/>
          </p:cNvPicPr>
          <p:nvPr/>
        </p:nvPicPr>
        <p:blipFill rotWithShape="1">
          <a:blip r:embed="rId2"/>
          <a:srcRect l="5010" r="1" b="1"/>
          <a:stretch/>
        </p:blipFill>
        <p:spPr>
          <a:xfrm>
            <a:off x="342900" y="457200"/>
            <a:ext cx="8458200" cy="5943600"/>
          </a:xfrm>
          <a:prstGeom prst="rect">
            <a:avLst/>
          </a:prstGeom>
        </p:spPr>
      </p:pic>
      <p:sp>
        <p:nvSpPr>
          <p:cNvPr id="5" name="TextBox 4">
            <a:extLst>
              <a:ext uri="{FF2B5EF4-FFF2-40B4-BE49-F238E27FC236}">
                <a16:creationId xmlns:a16="http://schemas.microsoft.com/office/drawing/2014/main" id="{C0FD740E-93C0-6ACC-BDF5-FD149E43AC7E}"/>
              </a:ext>
            </a:extLst>
          </p:cNvPr>
          <p:cNvSpPr txBox="1"/>
          <p:nvPr/>
        </p:nvSpPr>
        <p:spPr>
          <a:xfrm>
            <a:off x="4563205" y="3399738"/>
            <a:ext cx="4237895" cy="3416320"/>
          </a:xfrm>
          <a:prstGeom prst="rect">
            <a:avLst/>
          </a:prstGeom>
          <a:solidFill>
            <a:srgbClr val="000000">
              <a:alpha val="60000"/>
            </a:srgbClr>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Now these things, brethren, I have figuratively transferred to myself and Apollos for your sakes, that you may learn in us </a:t>
            </a:r>
            <a:r>
              <a:rPr lang="en-US" sz="2400" b="1" i="1" u="sng" dirty="0">
                <a:solidFill>
                  <a:schemeClr val="bg1"/>
                </a:solidFill>
                <a:latin typeface="Arial" panose="020B0604020202020204" pitchFamily="34" charset="0"/>
                <a:cs typeface="Arial" panose="020B0604020202020204" pitchFamily="34" charset="0"/>
              </a:rPr>
              <a:t>not to think beyond what is written</a:t>
            </a:r>
            <a:r>
              <a:rPr lang="en-US" sz="2400" dirty="0">
                <a:solidFill>
                  <a:schemeClr val="bg1"/>
                </a:solidFill>
                <a:latin typeface="Arial" panose="020B0604020202020204" pitchFamily="34" charset="0"/>
                <a:cs typeface="Arial" panose="020B0604020202020204" pitchFamily="34" charset="0"/>
              </a:rPr>
              <a:t>, that none of you may be puffed up on behalf of one against the other. </a:t>
            </a:r>
          </a:p>
          <a:p>
            <a:pPr algn="r"/>
            <a:r>
              <a:rPr lang="en-US" sz="2400" dirty="0">
                <a:solidFill>
                  <a:schemeClr val="bg1"/>
                </a:solidFill>
                <a:latin typeface="Arial" panose="020B0604020202020204" pitchFamily="34" charset="0"/>
                <a:cs typeface="Arial" panose="020B0604020202020204" pitchFamily="34" charset="0"/>
              </a:rPr>
              <a:t>1 Corinthians 4:6</a:t>
            </a:r>
          </a:p>
        </p:txBody>
      </p:sp>
      <p:pic>
        <p:nvPicPr>
          <p:cNvPr id="6" name="Picture 5" descr="Text&#10;&#10;Description automatically generated">
            <a:extLst>
              <a:ext uri="{FF2B5EF4-FFF2-40B4-BE49-F238E27FC236}">
                <a16:creationId xmlns:a16="http://schemas.microsoft.com/office/drawing/2014/main" id="{1D831D8E-5251-56E5-C4DF-59E0207CDE19}"/>
              </a:ext>
            </a:extLst>
          </p:cNvPr>
          <p:cNvPicPr>
            <a:picLocks noChangeAspect="1"/>
          </p:cNvPicPr>
          <p:nvPr/>
        </p:nvPicPr>
        <p:blipFill>
          <a:blip r:embed="rId3"/>
          <a:stretch>
            <a:fillRect/>
          </a:stretch>
        </p:blipFill>
        <p:spPr>
          <a:xfrm>
            <a:off x="285746" y="387069"/>
            <a:ext cx="5981824" cy="887547"/>
          </a:xfrm>
          <a:prstGeom prst="rect">
            <a:avLst/>
          </a:prstGeom>
        </p:spPr>
      </p:pic>
      <p:sp>
        <p:nvSpPr>
          <p:cNvPr id="7" name="TextBox 6">
            <a:extLst>
              <a:ext uri="{FF2B5EF4-FFF2-40B4-BE49-F238E27FC236}">
                <a16:creationId xmlns:a16="http://schemas.microsoft.com/office/drawing/2014/main" id="{0A3FD85E-5A71-6189-F3CB-593DAB232CF9}"/>
              </a:ext>
            </a:extLst>
          </p:cNvPr>
          <p:cNvSpPr txBox="1"/>
          <p:nvPr/>
        </p:nvSpPr>
        <p:spPr>
          <a:xfrm>
            <a:off x="351695" y="1599486"/>
            <a:ext cx="4220305" cy="4801314"/>
          </a:xfrm>
          <a:prstGeom prst="rect">
            <a:avLst/>
          </a:prstGeom>
          <a:solidFill>
            <a:srgbClr val="FFFFFF">
              <a:alpha val="50000"/>
            </a:srgbClr>
          </a:solidFill>
          <a:effectLst>
            <a:softEdge rad="0"/>
          </a:effectLst>
        </p:spPr>
        <p:txBody>
          <a:bodyPr wrap="square" rtlCol="0">
            <a:spAutoFit/>
          </a:bodyPr>
          <a:lstStyle/>
          <a:p>
            <a:pPr marL="342900" indent="-342900">
              <a:spcBef>
                <a:spcPts val="1200"/>
              </a:spcBef>
              <a:spcAft>
                <a:spcPts val="1200"/>
              </a:spcAft>
              <a:buFont typeface="+mj-lt"/>
              <a:buAutoNum type="arabicPeriod"/>
            </a:pPr>
            <a:r>
              <a:rPr lang="en-US" sz="2300" b="1" dirty="0">
                <a:latin typeface="Arial" charset="0"/>
                <a:ea typeface="Arial" charset="0"/>
                <a:cs typeface="Arial" charset="0"/>
              </a:rPr>
              <a:t>The revealed Word of God serves as our boundary (Rev 22:18-19; 2 Jn 9).</a:t>
            </a:r>
          </a:p>
          <a:p>
            <a:pPr marL="342900" indent="-342900">
              <a:spcAft>
                <a:spcPts val="1200"/>
              </a:spcAft>
              <a:buFont typeface="+mj-lt"/>
              <a:buAutoNum type="arabicPeriod"/>
            </a:pPr>
            <a:r>
              <a:rPr lang="en-US" sz="2300" b="1" dirty="0">
                <a:latin typeface="Arial" charset="0"/>
                <a:ea typeface="Arial" charset="0"/>
                <a:cs typeface="Arial" charset="0"/>
              </a:rPr>
              <a:t>Acting on Silence = Acting on Ignorance (1 Cor 2:12).</a:t>
            </a:r>
          </a:p>
          <a:p>
            <a:pPr marL="342900" indent="-342900">
              <a:spcAft>
                <a:spcPts val="1200"/>
              </a:spcAft>
              <a:buFont typeface="+mj-lt"/>
              <a:buAutoNum type="arabicPeriod"/>
            </a:pPr>
            <a:r>
              <a:rPr lang="en-US" sz="2300" b="1" dirty="0">
                <a:latin typeface="Arial" charset="0"/>
                <a:ea typeface="Arial" charset="0"/>
                <a:cs typeface="Arial" charset="0"/>
              </a:rPr>
              <a:t>Acting on Silence = Seeking Our Own Will (Matt 6:10).</a:t>
            </a:r>
          </a:p>
          <a:p>
            <a:pPr marL="342900" indent="-342900">
              <a:buFont typeface="+mj-lt"/>
              <a:buAutoNum type="arabicPeriod"/>
            </a:pPr>
            <a:r>
              <a:rPr lang="en-US" sz="2300" b="1" dirty="0">
                <a:latin typeface="Arial" charset="0"/>
                <a:ea typeface="Arial" charset="0"/>
                <a:cs typeface="Arial" charset="0"/>
              </a:rPr>
              <a:t>Acting on Silence = Legalism (establishing our own righteousness, Rom 10:3).</a:t>
            </a:r>
          </a:p>
        </p:txBody>
      </p:sp>
    </p:spTree>
    <p:extLst>
      <p:ext uri="{BB962C8B-B14F-4D97-AF65-F5344CB8AC3E}">
        <p14:creationId xmlns:p14="http://schemas.microsoft.com/office/powerpoint/2010/main" val="3346132916"/>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edge">
                                      <p:cBhvr>
                                        <p:cTn id="7" dur="2000"/>
                                        <p:tgtEl>
                                          <p:spTgt spid="7">
                                            <p:bg/>
                                          </p:spTgt>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calcmode="lin" valueType="num">
                                      <p:cBhvr>
                                        <p:cTn id="10" dur="2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11" dur="2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p:cTn id="17" dur="2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18" dur="2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19" dur="20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 calcmode="lin" valueType="num">
                                      <p:cBhvr>
                                        <p:cTn id="24" dur="2000" fill="hold"/>
                                        <p:tgtEl>
                                          <p:spTgt spid="7">
                                            <p:txEl>
                                              <p:pRg st="2" end="2"/>
                                            </p:txEl>
                                          </p:spTgt>
                                        </p:tgtEl>
                                        <p:attrNameLst>
                                          <p:attrName>ppt_w</p:attrName>
                                        </p:attrNameLst>
                                      </p:cBhvr>
                                      <p:tavLst>
                                        <p:tav tm="0">
                                          <p:val>
                                            <p:strVal val="#ppt_w*0.70"/>
                                          </p:val>
                                        </p:tav>
                                        <p:tav tm="100000">
                                          <p:val>
                                            <p:strVal val="#ppt_w"/>
                                          </p:val>
                                        </p:tav>
                                      </p:tavLst>
                                    </p:anim>
                                    <p:anim calcmode="lin" valueType="num">
                                      <p:cBhvr>
                                        <p:cTn id="25" dur="200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26" dur="20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p:cTn id="31" dur="2000" fill="hold"/>
                                        <p:tgtEl>
                                          <p:spTgt spid="7">
                                            <p:txEl>
                                              <p:pRg st="3" end="3"/>
                                            </p:txEl>
                                          </p:spTgt>
                                        </p:tgtEl>
                                        <p:attrNameLst>
                                          <p:attrName>ppt_w</p:attrName>
                                        </p:attrNameLst>
                                      </p:cBhvr>
                                      <p:tavLst>
                                        <p:tav tm="0">
                                          <p:val>
                                            <p:strVal val="#ppt_w*0.70"/>
                                          </p:val>
                                        </p:tav>
                                        <p:tav tm="100000">
                                          <p:val>
                                            <p:strVal val="#ppt_w"/>
                                          </p:val>
                                        </p:tav>
                                      </p:tavLst>
                                    </p:anim>
                                    <p:anim calcmode="lin" valueType="num">
                                      <p:cBhvr>
                                        <p:cTn id="32" dur="2000" fill="hold"/>
                                        <p:tgtEl>
                                          <p:spTgt spid="7">
                                            <p:txEl>
                                              <p:pRg st="3" end="3"/>
                                            </p:txEl>
                                          </p:spTgt>
                                        </p:tgtEl>
                                        <p:attrNameLst>
                                          <p:attrName>ppt_h</p:attrName>
                                        </p:attrNameLst>
                                      </p:cBhvr>
                                      <p:tavLst>
                                        <p:tav tm="0">
                                          <p:val>
                                            <p:strVal val="#ppt_h"/>
                                          </p:val>
                                        </p:tav>
                                        <p:tav tm="100000">
                                          <p:val>
                                            <p:strVal val="#ppt_h"/>
                                          </p:val>
                                        </p:tav>
                                      </p:tavLst>
                                    </p:anim>
                                    <p:animEffect transition="in" filter="fade">
                                      <p:cBhvr>
                                        <p:cTn id="33"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5"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1"/>
            <a:ext cx="8249304"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oat on the water&#10;&#10;Description automatically generated with medium confidence">
            <a:extLst>
              <a:ext uri="{FF2B5EF4-FFF2-40B4-BE49-F238E27FC236}">
                <a16:creationId xmlns:a16="http://schemas.microsoft.com/office/drawing/2014/main" id="{8A9EA29F-3CEB-8651-19B9-5392C00CF2C4}"/>
              </a:ext>
            </a:extLst>
          </p:cNvPr>
          <p:cNvPicPr>
            <a:picLocks noChangeAspect="1"/>
          </p:cNvPicPr>
          <p:nvPr/>
        </p:nvPicPr>
        <p:blipFill rotWithShape="1">
          <a:blip r:embed="rId2"/>
          <a:srcRect t="638" r="1" b="4469"/>
          <a:stretch/>
        </p:blipFill>
        <p:spPr>
          <a:xfrm>
            <a:off x="628650" y="754148"/>
            <a:ext cx="7886700" cy="4995575"/>
          </a:xfrm>
          <a:prstGeom prst="rect">
            <a:avLst/>
          </a:prstGeom>
        </p:spPr>
      </p:pic>
      <p:cxnSp>
        <p:nvCxnSpPr>
          <p:cNvPr id="35" name="Straight Connector 34">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29769"/>
            <a:ext cx="825017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6BBEB7E6-B5D4-E448-9E4D-EAE43027586D}"/>
              </a:ext>
            </a:extLst>
          </p:cNvPr>
          <p:cNvGrpSpPr/>
          <p:nvPr/>
        </p:nvGrpSpPr>
        <p:grpSpPr>
          <a:xfrm>
            <a:off x="720413" y="832324"/>
            <a:ext cx="4084317" cy="3840829"/>
            <a:chOff x="1714823" y="2206608"/>
            <a:chExt cx="4084317" cy="3840829"/>
          </a:xfrm>
        </p:grpSpPr>
        <p:sp>
          <p:nvSpPr>
            <p:cNvPr id="14" name="Oval 13">
              <a:extLst>
                <a:ext uri="{FF2B5EF4-FFF2-40B4-BE49-F238E27FC236}">
                  <a16:creationId xmlns:a16="http://schemas.microsoft.com/office/drawing/2014/main" id="{554ADF53-AC92-1939-975A-1849306862E7}"/>
                </a:ext>
              </a:extLst>
            </p:cNvPr>
            <p:cNvSpPr/>
            <p:nvPr/>
          </p:nvSpPr>
          <p:spPr>
            <a:xfrm>
              <a:off x="1714823" y="2206608"/>
              <a:ext cx="4084317" cy="3840829"/>
            </a:xfrm>
            <a:prstGeom prst="ellipse">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Text&#10;&#10;Description automatically generated">
              <a:extLst>
                <a:ext uri="{FF2B5EF4-FFF2-40B4-BE49-F238E27FC236}">
                  <a16:creationId xmlns:a16="http://schemas.microsoft.com/office/drawing/2014/main" id="{C8029167-20ED-1271-F07D-1FC66EEB312F}"/>
                </a:ext>
              </a:extLst>
            </p:cNvPr>
            <p:cNvPicPr>
              <a:picLocks noChangeAspect="1"/>
            </p:cNvPicPr>
            <p:nvPr/>
          </p:nvPicPr>
          <p:blipFill>
            <a:blip r:embed="rId3"/>
            <a:stretch>
              <a:fillRect/>
            </a:stretch>
          </p:blipFill>
          <p:spPr>
            <a:xfrm>
              <a:off x="1888612" y="2342996"/>
              <a:ext cx="3643507" cy="3228799"/>
            </a:xfrm>
            <a:prstGeom prst="rect">
              <a:avLst/>
            </a:prstGeom>
          </p:spPr>
        </p:pic>
      </p:grpSp>
    </p:spTree>
    <p:extLst>
      <p:ext uri="{BB962C8B-B14F-4D97-AF65-F5344CB8AC3E}">
        <p14:creationId xmlns:p14="http://schemas.microsoft.com/office/powerpoint/2010/main" val="6186079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oat on the water&#10;&#10;Description automatically generated with medium confidence">
            <a:extLst>
              <a:ext uri="{FF2B5EF4-FFF2-40B4-BE49-F238E27FC236}">
                <a16:creationId xmlns:a16="http://schemas.microsoft.com/office/drawing/2014/main" id="{C35C7A6B-007C-2119-D1DD-D925CA66DDE2}"/>
              </a:ext>
            </a:extLst>
          </p:cNvPr>
          <p:cNvPicPr>
            <a:picLocks noChangeAspect="1"/>
          </p:cNvPicPr>
          <p:nvPr/>
        </p:nvPicPr>
        <p:blipFill rotWithShape="1">
          <a:blip r:embed="rId2"/>
          <a:srcRect l="10162" t="3015" r="28460" b="1"/>
          <a:stretch/>
        </p:blipFill>
        <p:spPr>
          <a:xfrm>
            <a:off x="2641851" y="10"/>
            <a:ext cx="6502149"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2ED762D8-9F36-CFD3-DFE4-71EAA6F92ADB}"/>
              </a:ext>
            </a:extLst>
          </p:cNvPr>
          <p:cNvGrpSpPr/>
          <p:nvPr/>
        </p:nvGrpSpPr>
        <p:grpSpPr>
          <a:xfrm>
            <a:off x="6465409" y="191989"/>
            <a:ext cx="2475738" cy="2384333"/>
            <a:chOff x="1714823" y="2206608"/>
            <a:chExt cx="4084317" cy="3840829"/>
          </a:xfrm>
        </p:grpSpPr>
        <p:sp>
          <p:nvSpPr>
            <p:cNvPr id="6" name="Oval 5">
              <a:extLst>
                <a:ext uri="{FF2B5EF4-FFF2-40B4-BE49-F238E27FC236}">
                  <a16:creationId xmlns:a16="http://schemas.microsoft.com/office/drawing/2014/main" id="{38AD107F-7F6B-8D9E-229C-43DE8CF58ABB}"/>
                </a:ext>
              </a:extLst>
            </p:cNvPr>
            <p:cNvSpPr/>
            <p:nvPr/>
          </p:nvSpPr>
          <p:spPr>
            <a:xfrm>
              <a:off x="1714823" y="2206608"/>
              <a:ext cx="4084317" cy="3840829"/>
            </a:xfrm>
            <a:prstGeom prst="ellipse">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94D2F272-B6A2-1C72-6179-492C6FDDB20F}"/>
                </a:ext>
              </a:extLst>
            </p:cNvPr>
            <p:cNvPicPr>
              <a:picLocks noChangeAspect="1"/>
            </p:cNvPicPr>
            <p:nvPr/>
          </p:nvPicPr>
          <p:blipFill>
            <a:blip r:embed="rId3"/>
            <a:stretch>
              <a:fillRect/>
            </a:stretch>
          </p:blipFill>
          <p:spPr>
            <a:xfrm>
              <a:off x="1888612" y="2342996"/>
              <a:ext cx="3643507" cy="3228799"/>
            </a:xfrm>
            <a:prstGeom prst="rect">
              <a:avLst/>
            </a:prstGeom>
          </p:spPr>
        </p:pic>
      </p:grpSp>
      <p:pic>
        <p:nvPicPr>
          <p:cNvPr id="8" name="Picture 7" descr="Graphical user interface, text&#10;&#10;Description automatically generated">
            <a:extLst>
              <a:ext uri="{FF2B5EF4-FFF2-40B4-BE49-F238E27FC236}">
                <a16:creationId xmlns:a16="http://schemas.microsoft.com/office/drawing/2014/main" id="{9AD34790-7DBD-EF4D-35D5-4BA66AA497F6}"/>
              </a:ext>
            </a:extLst>
          </p:cNvPr>
          <p:cNvPicPr>
            <a:picLocks noChangeAspect="1"/>
          </p:cNvPicPr>
          <p:nvPr/>
        </p:nvPicPr>
        <p:blipFill>
          <a:blip r:embed="rId4"/>
          <a:stretch>
            <a:fillRect/>
          </a:stretch>
        </p:blipFill>
        <p:spPr>
          <a:xfrm>
            <a:off x="59188" y="672682"/>
            <a:ext cx="4512812" cy="1967648"/>
          </a:xfrm>
          <a:prstGeom prst="rect">
            <a:avLst/>
          </a:prstGeom>
        </p:spPr>
      </p:pic>
      <p:sp>
        <p:nvSpPr>
          <p:cNvPr id="10" name="Rectangle 9">
            <a:extLst>
              <a:ext uri="{FF2B5EF4-FFF2-40B4-BE49-F238E27FC236}">
                <a16:creationId xmlns:a16="http://schemas.microsoft.com/office/drawing/2014/main" id="{6945CB4C-8723-51A2-2BA0-90682F551BF9}"/>
              </a:ext>
            </a:extLst>
          </p:cNvPr>
          <p:cNvSpPr/>
          <p:nvPr/>
        </p:nvSpPr>
        <p:spPr>
          <a:xfrm>
            <a:off x="171450" y="2576321"/>
            <a:ext cx="4309110" cy="2074592"/>
          </a:xfrm>
          <a:prstGeom prst="rect">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166B1DB-1561-93AD-C8B3-338838B3E8F3}"/>
              </a:ext>
            </a:extLst>
          </p:cNvPr>
          <p:cNvSpPr/>
          <p:nvPr/>
        </p:nvSpPr>
        <p:spPr>
          <a:xfrm>
            <a:off x="946523" y="2567789"/>
            <a:ext cx="2447465" cy="646331"/>
          </a:xfrm>
          <a:prstGeom prst="rect">
            <a:avLst/>
          </a:prstGeom>
          <a:noFill/>
        </p:spPr>
        <p:txBody>
          <a:bodyPr wrap="none" lIns="91440" tIns="45720" rIns="91440" bIns="45720">
            <a:spAutoFit/>
          </a:bodyPr>
          <a:lstStyle/>
          <a:p>
            <a:pPr algn="ctr"/>
            <a:r>
              <a:rPr lang="en-US" sz="3600" b="0" cap="none" spc="0" dirty="0">
                <a:ln w="0"/>
                <a:solidFill>
                  <a:srgbClr val="FEDB87"/>
                </a:solidFill>
                <a:effectLst>
                  <a:outerShdw blurRad="38100" dist="19050" dir="2700000" algn="tl" rotWithShape="0">
                    <a:schemeClr val="dk1">
                      <a:alpha val="40000"/>
                    </a:schemeClr>
                  </a:outerShdw>
                </a:effectLst>
              </a:rPr>
              <a:t>1 Peter 4:11</a:t>
            </a:r>
          </a:p>
        </p:txBody>
      </p:sp>
      <p:sp>
        <p:nvSpPr>
          <p:cNvPr id="14" name="TextBox 13">
            <a:extLst>
              <a:ext uri="{FF2B5EF4-FFF2-40B4-BE49-F238E27FC236}">
                <a16:creationId xmlns:a16="http://schemas.microsoft.com/office/drawing/2014/main" id="{0279B5C1-4031-AE2B-B6DD-9D8AC56CDC2D}"/>
              </a:ext>
            </a:extLst>
          </p:cNvPr>
          <p:cNvSpPr txBox="1"/>
          <p:nvPr/>
        </p:nvSpPr>
        <p:spPr>
          <a:xfrm>
            <a:off x="171449" y="3351537"/>
            <a:ext cx="4309110" cy="830997"/>
          </a:xfrm>
          <a:prstGeom prst="rect">
            <a:avLst/>
          </a:prstGeom>
          <a:noFill/>
        </p:spPr>
        <p:txBody>
          <a:bodyPr wrap="square" rtlCol="0">
            <a:spAutoFit/>
          </a:bodyPr>
          <a:lstStyle/>
          <a:p>
            <a:pPr algn="ctr"/>
            <a:r>
              <a:rPr lang="en-US" sz="2400" dirty="0">
                <a:solidFill>
                  <a:srgbClr val="FEDB87"/>
                </a:solidFill>
                <a:latin typeface="Arial" panose="020B0604020202020204" pitchFamily="34" charset="0"/>
                <a:cs typeface="Arial" panose="020B0604020202020204" pitchFamily="34" charset="0"/>
              </a:rPr>
              <a:t>If anyone speaks, let him speak as the oracles of God. </a:t>
            </a:r>
          </a:p>
        </p:txBody>
      </p:sp>
      <p:sp>
        <p:nvSpPr>
          <p:cNvPr id="16" name="TextBox 15">
            <a:extLst>
              <a:ext uri="{FF2B5EF4-FFF2-40B4-BE49-F238E27FC236}">
                <a16:creationId xmlns:a16="http://schemas.microsoft.com/office/drawing/2014/main" id="{1C2F7998-9CF8-BA38-148E-D2025BF81CBF}"/>
              </a:ext>
            </a:extLst>
          </p:cNvPr>
          <p:cNvSpPr txBox="1"/>
          <p:nvPr/>
        </p:nvSpPr>
        <p:spPr>
          <a:xfrm>
            <a:off x="177641" y="2580846"/>
            <a:ext cx="4313293" cy="2092881"/>
          </a:xfrm>
          <a:prstGeom prst="rect">
            <a:avLst/>
          </a:prstGeom>
          <a:noFill/>
        </p:spPr>
        <p:txBody>
          <a:bodyPr wrap="square" rtlCol="0">
            <a:spAutoFit/>
          </a:bodyPr>
          <a:lstStyle/>
          <a:p>
            <a:pPr>
              <a:spcAft>
                <a:spcPts val="1200"/>
              </a:spcAft>
            </a:pPr>
            <a:r>
              <a:rPr lang="en-US" sz="2400" dirty="0">
                <a:solidFill>
                  <a:srgbClr val="FEDB87"/>
                </a:solidFill>
                <a:latin typeface="Arial" panose="020B0604020202020204" pitchFamily="34" charset="0"/>
                <a:cs typeface="Arial" panose="020B0604020202020204" pitchFamily="34" charset="0"/>
              </a:rPr>
              <a:t>“Where the Scriptures speak, we speak; where the Scriptures are silent, we are silent.”</a:t>
            </a:r>
          </a:p>
          <a:p>
            <a:pPr algn="r">
              <a:spcAft>
                <a:spcPts val="1200"/>
              </a:spcAft>
            </a:pPr>
            <a:r>
              <a:rPr lang="en-US" sz="2400" dirty="0">
                <a:solidFill>
                  <a:srgbClr val="FEDB87"/>
                </a:solidFill>
                <a:latin typeface="Arial" panose="020B0604020202020204" pitchFamily="34" charset="0"/>
                <a:cs typeface="Arial" panose="020B0604020202020204" pitchFamily="34" charset="0"/>
              </a:rPr>
              <a:t>Thomas Campbell (1808)</a:t>
            </a:r>
          </a:p>
        </p:txBody>
      </p:sp>
      <p:sp>
        <p:nvSpPr>
          <p:cNvPr id="17" name="TextBox 16">
            <a:extLst>
              <a:ext uri="{FF2B5EF4-FFF2-40B4-BE49-F238E27FC236}">
                <a16:creationId xmlns:a16="http://schemas.microsoft.com/office/drawing/2014/main" id="{B70F7596-3E97-EBE3-E9F0-B8553D28192D}"/>
              </a:ext>
            </a:extLst>
          </p:cNvPr>
          <p:cNvSpPr txBox="1"/>
          <p:nvPr/>
        </p:nvSpPr>
        <p:spPr>
          <a:xfrm>
            <a:off x="76876" y="5108732"/>
            <a:ext cx="8981624" cy="1723549"/>
          </a:xfrm>
          <a:prstGeom prst="rect">
            <a:avLst/>
          </a:prstGeom>
          <a:solidFill>
            <a:srgbClr val="000000">
              <a:alpha val="70980"/>
            </a:srgbClr>
          </a:solidFill>
        </p:spPr>
        <p:txBody>
          <a:bodyPr wrap="square" rtlCol="0">
            <a:spAutoFit/>
          </a:bodyPr>
          <a:lstStyle/>
          <a:p>
            <a:pPr marL="342900" indent="-342900">
              <a:spcAft>
                <a:spcPts val="1200"/>
              </a:spcAft>
              <a:buFont typeface="Wingdings" pitchFamily="2" charset="2"/>
              <a:buChar char="§"/>
            </a:pPr>
            <a:r>
              <a:rPr lang="en-US" sz="2400" dirty="0">
                <a:solidFill>
                  <a:srgbClr val="FEDB87"/>
                </a:solidFill>
              </a:rPr>
              <a:t>The concept has long been  respected and practiced—The Silence of God was viewed as </a:t>
            </a:r>
            <a:r>
              <a:rPr lang="en-US" sz="2400" u="sng" dirty="0">
                <a:solidFill>
                  <a:srgbClr val="FEDB87"/>
                </a:solidFill>
              </a:rPr>
              <a:t>prohibitive, not permissive</a:t>
            </a:r>
            <a:r>
              <a:rPr lang="en-US" sz="2400" dirty="0">
                <a:solidFill>
                  <a:srgbClr val="FEDB87"/>
                </a:solidFill>
              </a:rPr>
              <a:t>.</a:t>
            </a:r>
          </a:p>
          <a:p>
            <a:pPr marL="342900" indent="-342900">
              <a:spcAft>
                <a:spcPts val="1200"/>
              </a:spcAft>
              <a:buFont typeface="Wingdings" pitchFamily="2" charset="2"/>
              <a:buChar char="§"/>
            </a:pPr>
            <a:r>
              <a:rPr lang="en-US" sz="2400" dirty="0">
                <a:solidFill>
                  <a:srgbClr val="FEDB87"/>
                </a:solidFill>
              </a:rPr>
              <a:t>Lord’s Supper: (Matt 26:26-28), Unleavened Bread &amp; Fruit of the Vine.</a:t>
            </a:r>
          </a:p>
        </p:txBody>
      </p:sp>
    </p:spTree>
    <p:extLst>
      <p:ext uri="{BB962C8B-B14F-4D97-AF65-F5344CB8AC3E}">
        <p14:creationId xmlns:p14="http://schemas.microsoft.com/office/powerpoint/2010/main" val="12801081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1000"/>
                                        <p:tgtEl>
                                          <p:spTgt spid="14"/>
                                        </p:tgtEl>
                                      </p:cBhvr>
                                    </p:animEffect>
                                    <p:set>
                                      <p:cBhvr>
                                        <p:cTn id="7" dur="1" fill="hold">
                                          <p:stCondLst>
                                            <p:cond delay="999"/>
                                          </p:stCondLst>
                                        </p:cTn>
                                        <p:tgtEl>
                                          <p:spTgt spid="14"/>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1000"/>
                                        <p:tgtEl>
                                          <p:spTgt spid="12"/>
                                        </p:tgtEl>
                                      </p:cBhvr>
                                    </p:animEffect>
                                    <p:set>
                                      <p:cBhvr>
                                        <p:cTn id="10" dur="1" fill="hold">
                                          <p:stCondLst>
                                            <p:cond delay="999"/>
                                          </p:stCondLst>
                                        </p:cTn>
                                        <p:tgtEl>
                                          <p:spTgt spid="12"/>
                                        </p:tgtEl>
                                        <p:attrNameLst>
                                          <p:attrName>style.visibility</p:attrName>
                                        </p:attrNameLst>
                                      </p:cBhvr>
                                      <p:to>
                                        <p:strVal val="hidden"/>
                                      </p:to>
                                    </p:set>
                                  </p:childTnLst>
                                </p:cTn>
                              </p:par>
                              <p:par>
                                <p:cTn id="11" presetID="55"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2000" fill="hold"/>
                                        <p:tgtEl>
                                          <p:spTgt spid="16"/>
                                        </p:tgtEl>
                                        <p:attrNameLst>
                                          <p:attrName>ppt_w</p:attrName>
                                        </p:attrNameLst>
                                      </p:cBhvr>
                                      <p:tavLst>
                                        <p:tav tm="0">
                                          <p:val>
                                            <p:strVal val="#ppt_w*0.70"/>
                                          </p:val>
                                        </p:tav>
                                        <p:tav tm="100000">
                                          <p:val>
                                            <p:strVal val="#ppt_w"/>
                                          </p:val>
                                        </p:tav>
                                      </p:tavLst>
                                    </p:anim>
                                    <p:anim calcmode="lin" valueType="num">
                                      <p:cBhvr>
                                        <p:cTn id="14" dur="2000" fill="hold"/>
                                        <p:tgtEl>
                                          <p:spTgt spid="16"/>
                                        </p:tgtEl>
                                        <p:attrNameLst>
                                          <p:attrName>ppt_h</p:attrName>
                                        </p:attrNameLst>
                                      </p:cBhvr>
                                      <p:tavLst>
                                        <p:tav tm="0">
                                          <p:val>
                                            <p:strVal val="#ppt_h"/>
                                          </p:val>
                                        </p:tav>
                                        <p:tav tm="100000">
                                          <p:val>
                                            <p:strVal val="#ppt_h"/>
                                          </p:val>
                                        </p:tav>
                                      </p:tavLst>
                                    </p:anim>
                                    <p:animEffect transition="in" filter="fade">
                                      <p:cBhvr>
                                        <p:cTn id="15" dur="2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17">
                                            <p:bg/>
                                          </p:spTgt>
                                        </p:tgtEl>
                                        <p:attrNameLst>
                                          <p:attrName>style.visibility</p:attrName>
                                        </p:attrNameLst>
                                      </p:cBhvr>
                                      <p:to>
                                        <p:strVal val="visible"/>
                                      </p:to>
                                    </p:set>
                                    <p:animEffect transition="in" filter="wedge">
                                      <p:cBhvr>
                                        <p:cTn id="20" dur="2000"/>
                                        <p:tgtEl>
                                          <p:spTgt spid="17">
                                            <p:bg/>
                                          </p:spTgt>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 calcmode="lin" valueType="num">
                                      <p:cBhvr>
                                        <p:cTn id="23" dur="2000" fill="hold"/>
                                        <p:tgtEl>
                                          <p:spTgt spid="17">
                                            <p:txEl>
                                              <p:pRg st="0" end="0"/>
                                            </p:txEl>
                                          </p:spTgt>
                                        </p:tgtEl>
                                        <p:attrNameLst>
                                          <p:attrName>ppt_w</p:attrName>
                                        </p:attrNameLst>
                                      </p:cBhvr>
                                      <p:tavLst>
                                        <p:tav tm="0">
                                          <p:val>
                                            <p:strVal val="#ppt_w*0.70"/>
                                          </p:val>
                                        </p:tav>
                                        <p:tav tm="100000">
                                          <p:val>
                                            <p:strVal val="#ppt_w"/>
                                          </p:val>
                                        </p:tav>
                                      </p:tavLst>
                                    </p:anim>
                                    <p:anim calcmode="lin" valueType="num">
                                      <p:cBhvr>
                                        <p:cTn id="24" dur="2000" fill="hold"/>
                                        <p:tgtEl>
                                          <p:spTgt spid="17">
                                            <p:txEl>
                                              <p:pRg st="0" end="0"/>
                                            </p:txEl>
                                          </p:spTgt>
                                        </p:tgtEl>
                                        <p:attrNameLst>
                                          <p:attrName>ppt_h</p:attrName>
                                        </p:attrNameLst>
                                      </p:cBhvr>
                                      <p:tavLst>
                                        <p:tav tm="0">
                                          <p:val>
                                            <p:strVal val="#ppt_h"/>
                                          </p:val>
                                        </p:tav>
                                        <p:tav tm="100000">
                                          <p:val>
                                            <p:strVal val="#ppt_h"/>
                                          </p:val>
                                        </p:tav>
                                      </p:tavLst>
                                    </p:anim>
                                    <p:animEffect transition="in" filter="fade">
                                      <p:cBhvr>
                                        <p:cTn id="25" dur="20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17">
                                            <p:txEl>
                                              <p:pRg st="1" end="1"/>
                                            </p:txEl>
                                          </p:spTgt>
                                        </p:tgtEl>
                                        <p:attrNameLst>
                                          <p:attrName>style.visibility</p:attrName>
                                        </p:attrNameLst>
                                      </p:cBhvr>
                                      <p:to>
                                        <p:strVal val="visible"/>
                                      </p:to>
                                    </p:set>
                                    <p:anim calcmode="lin" valueType="num">
                                      <p:cBhvr>
                                        <p:cTn id="30" dur="2000" fill="hold"/>
                                        <p:tgtEl>
                                          <p:spTgt spid="17">
                                            <p:txEl>
                                              <p:pRg st="1" end="1"/>
                                            </p:txEl>
                                          </p:spTgt>
                                        </p:tgtEl>
                                        <p:attrNameLst>
                                          <p:attrName>ppt_w</p:attrName>
                                        </p:attrNameLst>
                                      </p:cBhvr>
                                      <p:tavLst>
                                        <p:tav tm="0">
                                          <p:val>
                                            <p:strVal val="#ppt_w*0.70"/>
                                          </p:val>
                                        </p:tav>
                                        <p:tav tm="100000">
                                          <p:val>
                                            <p:strVal val="#ppt_w"/>
                                          </p:val>
                                        </p:tav>
                                      </p:tavLst>
                                    </p:anim>
                                    <p:anim calcmode="lin" valueType="num">
                                      <p:cBhvr>
                                        <p:cTn id="31" dur="2000" fill="hold"/>
                                        <p:tgtEl>
                                          <p:spTgt spid="17">
                                            <p:txEl>
                                              <p:pRg st="1" end="1"/>
                                            </p:txEl>
                                          </p:spTgt>
                                        </p:tgtEl>
                                        <p:attrNameLst>
                                          <p:attrName>ppt_h</p:attrName>
                                        </p:attrNameLst>
                                      </p:cBhvr>
                                      <p:tavLst>
                                        <p:tav tm="0">
                                          <p:val>
                                            <p:strVal val="#ppt_h"/>
                                          </p:val>
                                        </p:tav>
                                        <p:tav tm="100000">
                                          <p:val>
                                            <p:strVal val="#ppt_h"/>
                                          </p:val>
                                        </p:tav>
                                      </p:tavLst>
                                    </p:anim>
                                    <p:animEffect transition="in" filter="fade">
                                      <p:cBhvr>
                                        <p:cTn id="32" dur="20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7" grpId="0" uiExpand="1" build="p" bldLvl="5"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02998053-C022-D7E8-03FE-373BE1B381F9}"/>
              </a:ext>
            </a:extLst>
          </p:cNvPr>
          <p:cNvPicPr>
            <a:picLocks noGrp="1" noChangeAspect="1"/>
          </p:cNvPicPr>
          <p:nvPr>
            <p:ph idx="1"/>
          </p:nvPr>
        </p:nvPicPr>
        <p:blipFill rotWithShape="1">
          <a:blip r:embed="rId2"/>
          <a:srcRect l="10933" r="14052" b="-1"/>
          <a:stretch/>
        </p:blipFill>
        <p:spPr>
          <a:xfrm>
            <a:off x="20" y="1282"/>
            <a:ext cx="9143980" cy="6856718"/>
          </a:xfrm>
          <a:prstGeom prst="rect">
            <a:avLst/>
          </a:prstGeom>
        </p:spPr>
      </p:pic>
      <p:pic>
        <p:nvPicPr>
          <p:cNvPr id="11" name="Picture 10" descr="A grey circle with white text&#10;&#10;Description automatically generated">
            <a:extLst>
              <a:ext uri="{FF2B5EF4-FFF2-40B4-BE49-F238E27FC236}">
                <a16:creationId xmlns:a16="http://schemas.microsoft.com/office/drawing/2014/main" id="{2194BE16-88C1-D12E-E6F8-251A47D8A0E3}"/>
              </a:ext>
            </a:extLst>
          </p:cNvPr>
          <p:cNvPicPr>
            <a:picLocks noChangeAspect="1"/>
          </p:cNvPicPr>
          <p:nvPr/>
        </p:nvPicPr>
        <p:blipFill>
          <a:blip r:embed="rId3"/>
          <a:stretch>
            <a:fillRect/>
          </a:stretch>
        </p:blipFill>
        <p:spPr>
          <a:xfrm>
            <a:off x="1611859" y="1870710"/>
            <a:ext cx="2731541" cy="2438400"/>
          </a:xfrm>
          <a:prstGeom prst="rect">
            <a:avLst/>
          </a:prstGeom>
        </p:spPr>
      </p:pic>
    </p:spTree>
    <p:extLst>
      <p:ext uri="{BB962C8B-B14F-4D97-AF65-F5344CB8AC3E}">
        <p14:creationId xmlns:p14="http://schemas.microsoft.com/office/powerpoint/2010/main" val="2781315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 calcmode="lin" valueType="num">
                                      <p:cBhvr>
                                        <p:cTn id="9" dur="2000" fill="hold"/>
                                        <p:tgtEl>
                                          <p:spTgt spid="11"/>
                                        </p:tgtEl>
                                        <p:attrNameLst>
                                          <p:attrName>style.rotation</p:attrName>
                                        </p:attrNameLst>
                                      </p:cBhvr>
                                      <p:tavLst>
                                        <p:tav tm="0">
                                          <p:val>
                                            <p:fltVal val="90"/>
                                          </p:val>
                                        </p:tav>
                                        <p:tav tm="100000">
                                          <p:val>
                                            <p:fltVal val="0"/>
                                          </p:val>
                                        </p:tav>
                                      </p:tavLst>
                                    </p:anim>
                                    <p:animEffect transition="in" filter="fade">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roken glass with a hole in it&#10;&#10;Description automatically generated">
            <a:extLst>
              <a:ext uri="{FF2B5EF4-FFF2-40B4-BE49-F238E27FC236}">
                <a16:creationId xmlns:a16="http://schemas.microsoft.com/office/drawing/2014/main" id="{4CF317C5-7F1A-CC1F-E650-E5552305961E}"/>
              </a:ext>
            </a:extLst>
          </p:cNvPr>
          <p:cNvPicPr>
            <a:picLocks noChangeAspect="1"/>
          </p:cNvPicPr>
          <p:nvPr/>
        </p:nvPicPr>
        <p:blipFill rotWithShape="1">
          <a:blip r:embed="rId2"/>
          <a:srcRect l="31799" r="34920"/>
          <a:stretch/>
        </p:blipFill>
        <p:spPr>
          <a:xfrm>
            <a:off x="20" y="-2"/>
            <a:ext cx="4057627" cy="6858002"/>
          </a:xfrm>
          <a:prstGeom prst="rect">
            <a:avLst/>
          </a:prstGeom>
        </p:spPr>
      </p:pic>
      <p:sp useBgFill="1">
        <p:nvSpPr>
          <p:cNvPr id="23" name="Rectangle 22">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7647" y="-1"/>
            <a:ext cx="508635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ey circle with white text&#10;&#10;Description automatically generated">
            <a:extLst>
              <a:ext uri="{FF2B5EF4-FFF2-40B4-BE49-F238E27FC236}">
                <a16:creationId xmlns:a16="http://schemas.microsoft.com/office/drawing/2014/main" id="{1A6AC061-59F5-8F1C-585C-E5FBF1401C45}"/>
              </a:ext>
            </a:extLst>
          </p:cNvPr>
          <p:cNvPicPr>
            <a:picLocks noChangeAspect="1"/>
          </p:cNvPicPr>
          <p:nvPr/>
        </p:nvPicPr>
        <p:blipFill>
          <a:blip r:embed="rId3"/>
          <a:stretch>
            <a:fillRect/>
          </a:stretch>
        </p:blipFill>
        <p:spPr>
          <a:xfrm>
            <a:off x="-22860" y="1291589"/>
            <a:ext cx="1933417" cy="1725929"/>
          </a:xfrm>
          <a:prstGeom prst="rect">
            <a:avLst/>
          </a:prstGeom>
        </p:spPr>
      </p:pic>
      <p:sp>
        <p:nvSpPr>
          <p:cNvPr id="2" name="TextBox 1">
            <a:extLst>
              <a:ext uri="{FF2B5EF4-FFF2-40B4-BE49-F238E27FC236}">
                <a16:creationId xmlns:a16="http://schemas.microsoft.com/office/drawing/2014/main" id="{D41DE2CA-B4D9-922E-2C77-37DBB1CB26BD}"/>
              </a:ext>
            </a:extLst>
          </p:cNvPr>
          <p:cNvSpPr txBox="1"/>
          <p:nvPr/>
        </p:nvSpPr>
        <p:spPr>
          <a:xfrm>
            <a:off x="4080507" y="720565"/>
            <a:ext cx="5086353" cy="5416868"/>
          </a:xfrm>
          <a:prstGeom prst="rect">
            <a:avLst/>
          </a:prstGeom>
          <a:noFill/>
        </p:spPr>
        <p:txBody>
          <a:bodyPr wrap="square" rtlCol="0">
            <a:spAutoFit/>
          </a:bodyPr>
          <a:lstStyle/>
          <a:p>
            <a:pPr>
              <a:spcAft>
                <a:spcPts val="1200"/>
              </a:spcAft>
            </a:pPr>
            <a:r>
              <a:rPr lang="en-US" sz="2400" dirty="0">
                <a:latin typeface="Arial" panose="020B0604020202020204" pitchFamily="34" charset="0"/>
                <a:cs typeface="Arial" panose="020B0604020202020204" pitchFamily="34" charset="0"/>
              </a:rPr>
              <a:t>“Within Churches of Christ, the </a:t>
            </a:r>
            <a:r>
              <a:rPr lang="en-US" sz="2400" u="sng" dirty="0">
                <a:ln>
                  <a:solidFill>
                    <a:srgbClr val="C00000"/>
                  </a:solidFill>
                </a:ln>
                <a:solidFill>
                  <a:sysClr val="windowText" lastClr="000000"/>
                </a:solidFill>
                <a:latin typeface="Arial" panose="020B0604020202020204" pitchFamily="34" charset="0"/>
                <a:cs typeface="Arial" panose="020B0604020202020204" pitchFamily="34" charset="0"/>
              </a:rPr>
              <a:t>traditional</a:t>
            </a:r>
            <a:r>
              <a:rPr lang="en-US" sz="2400" dirty="0">
                <a:ln>
                  <a:solidFill>
                    <a:srgbClr val="C00000"/>
                  </a:solidFill>
                </a:ln>
                <a:solidFill>
                  <a:sysClr val="windowText" lastClr="00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understanding of silence is that it is prohibitive . . . We have </a:t>
            </a:r>
            <a:r>
              <a:rPr lang="en-US" sz="2400" u="sng" dirty="0">
                <a:ln>
                  <a:solidFill>
                    <a:srgbClr val="C00000"/>
                  </a:solidFill>
                </a:ln>
                <a:solidFill>
                  <a:sysClr val="windowText" lastClr="000000"/>
                </a:solidFill>
                <a:latin typeface="Arial" panose="020B0604020202020204" pitchFamily="34" charset="0"/>
                <a:cs typeface="Arial" panose="020B0604020202020204" pitchFamily="34" charset="0"/>
              </a:rPr>
              <a:t>conveniently ignored a number of examples</a:t>
            </a:r>
            <a:r>
              <a:rPr lang="en-US" sz="2400" dirty="0">
                <a:ln>
                  <a:solidFill>
                    <a:srgbClr val="C00000"/>
                  </a:solidFill>
                </a:ln>
                <a:solidFill>
                  <a:sysClr val="windowText" lastClr="00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that would complicate our simplistic approach…</a:t>
            </a:r>
          </a:p>
          <a:p>
            <a:pPr>
              <a:spcAft>
                <a:spcPts val="1200"/>
              </a:spcAft>
            </a:pPr>
            <a:r>
              <a:rPr lang="en-US" sz="2400" dirty="0">
                <a:latin typeface="Arial" panose="020B0604020202020204" pitchFamily="34" charset="0"/>
                <a:cs typeface="Arial" panose="020B0604020202020204" pitchFamily="34" charset="0"/>
              </a:rPr>
              <a:t>I have no personal problems with </a:t>
            </a:r>
            <a:r>
              <a:rPr lang="en-US" sz="2400" u="sng" dirty="0">
                <a:ln>
                  <a:solidFill>
                    <a:srgbClr val="C00000"/>
                  </a:solidFill>
                </a:ln>
                <a:solidFill>
                  <a:sysClr val="windowText" lastClr="000000"/>
                </a:solidFill>
                <a:latin typeface="Arial" panose="020B0604020202020204" pitchFamily="34" charset="0"/>
                <a:cs typeface="Arial" panose="020B0604020202020204" pitchFamily="34" charset="0"/>
              </a:rPr>
              <a:t>trying to adhere, however inconsistently</a:t>
            </a:r>
            <a:r>
              <a:rPr lang="en-US" sz="2400" dirty="0">
                <a:latin typeface="Arial" panose="020B0604020202020204" pitchFamily="34" charset="0"/>
                <a:cs typeface="Arial" panose="020B0604020202020204" pitchFamily="34" charset="0"/>
              </a:rPr>
              <a:t>, to </a:t>
            </a:r>
            <a:r>
              <a:rPr lang="en-US" sz="2400" u="sng" dirty="0">
                <a:ln>
                  <a:solidFill>
                    <a:srgbClr val="C00000"/>
                  </a:solidFill>
                </a:ln>
                <a:solidFill>
                  <a:sysClr val="windowText" lastClr="000000"/>
                </a:solidFill>
                <a:latin typeface="Arial" panose="020B0604020202020204" pitchFamily="34" charset="0"/>
                <a:cs typeface="Arial" panose="020B0604020202020204" pitchFamily="34" charset="0"/>
              </a:rPr>
              <a:t>our</a:t>
            </a:r>
            <a:r>
              <a:rPr lang="en-US" sz="2400" dirty="0">
                <a:ln>
                  <a:solidFill>
                    <a:srgbClr val="C00000"/>
                  </a:solidFill>
                </a:ln>
                <a:solidFill>
                  <a:sysClr val="windowText" lastClr="00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‘Law of Silence’ concept. </a:t>
            </a:r>
            <a:r>
              <a:rPr lang="en-US" sz="2400" u="sng" dirty="0">
                <a:ln>
                  <a:solidFill>
                    <a:srgbClr val="C00000"/>
                  </a:solidFill>
                </a:ln>
                <a:solidFill>
                  <a:sysClr val="windowText" lastClr="000000"/>
                </a:solidFill>
                <a:latin typeface="Arial" panose="020B0604020202020204" pitchFamily="34" charset="0"/>
                <a:cs typeface="Arial" panose="020B0604020202020204" pitchFamily="34" charset="0"/>
              </a:rPr>
              <a:t>But when we condemn other people to eternal damnation for not following it</a:t>
            </a:r>
            <a:r>
              <a:rPr lang="en-US" sz="2400" dirty="0">
                <a:latin typeface="Arial" panose="020B0604020202020204" pitchFamily="34" charset="0"/>
                <a:cs typeface="Arial" panose="020B0604020202020204" pitchFamily="34" charset="0"/>
              </a:rPr>
              <a:t>, I fear we are </a:t>
            </a:r>
            <a:r>
              <a:rPr lang="en-US" sz="2400" i="1" dirty="0">
                <a:latin typeface="Arial" panose="020B0604020202020204" pitchFamily="34" charset="0"/>
                <a:cs typeface="Arial" panose="020B0604020202020204" pitchFamily="34" charset="0"/>
              </a:rPr>
              <a:t>‘teaching for doctrine the commandments of men.’”</a:t>
            </a:r>
          </a:p>
        </p:txBody>
      </p:sp>
      <p:sp>
        <p:nvSpPr>
          <p:cNvPr id="3" name="TextBox 2">
            <a:extLst>
              <a:ext uri="{FF2B5EF4-FFF2-40B4-BE49-F238E27FC236}">
                <a16:creationId xmlns:a16="http://schemas.microsoft.com/office/drawing/2014/main" id="{97EE0E59-1267-749E-6892-FACEB6FBE4F7}"/>
              </a:ext>
            </a:extLst>
          </p:cNvPr>
          <p:cNvSpPr txBox="1"/>
          <p:nvPr/>
        </p:nvSpPr>
        <p:spPr>
          <a:xfrm>
            <a:off x="4023354" y="90363"/>
            <a:ext cx="5109215" cy="3200876"/>
          </a:xfrm>
          <a:prstGeom prst="rect">
            <a:avLst/>
          </a:prstGeom>
          <a:noFill/>
        </p:spPr>
        <p:txBody>
          <a:bodyPr wrap="square" rtlCol="0">
            <a:spAutoFit/>
          </a:bodyPr>
          <a:lstStyle/>
          <a:p>
            <a:pPr>
              <a:spcAft>
                <a:spcPts val="1200"/>
              </a:spcAft>
            </a:pPr>
            <a:r>
              <a:rPr lang="en-US" sz="2400" b="1"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This is ultimately a discussion immersed in </a:t>
            </a:r>
            <a:r>
              <a:rPr lang="en-US" sz="2400" u="sng" dirty="0">
                <a:ln>
                  <a:solidFill>
                    <a:srgbClr val="C00000"/>
                  </a:solidFill>
                </a:ln>
                <a:latin typeface="Arial" panose="020B0604020202020204" pitchFamily="34" charset="0"/>
                <a:cs typeface="Arial" panose="020B0604020202020204" pitchFamily="34" charset="0"/>
              </a:rPr>
              <a:t>legalism</a:t>
            </a:r>
            <a:r>
              <a:rPr lang="en-US" sz="2400" dirty="0">
                <a:latin typeface="Arial" panose="020B0604020202020204" pitchFamily="34" charset="0"/>
                <a:cs typeface="Arial" panose="020B0604020202020204" pitchFamily="34" charset="0"/>
              </a:rPr>
              <a:t>, I believe. God gave us both his word and our brains.</a:t>
            </a:r>
          </a:p>
          <a:p>
            <a:pPr>
              <a:spcAft>
                <a:spcPts val="1200"/>
              </a:spcAft>
            </a:pPr>
            <a:r>
              <a:rPr lang="en-US" sz="2400" dirty="0">
                <a:latin typeface="Arial" panose="020B0604020202020204" pitchFamily="34" charset="0"/>
                <a:cs typeface="Arial" panose="020B0604020202020204" pitchFamily="34" charset="0"/>
              </a:rPr>
              <a:t>I think he expects us to use both, and not necessarily to wind up with the same conclusions. </a:t>
            </a:r>
            <a:r>
              <a:rPr lang="en-US" sz="2400" u="sng" dirty="0">
                <a:ln>
                  <a:solidFill>
                    <a:srgbClr val="C00000"/>
                  </a:solidFill>
                </a:ln>
                <a:solidFill>
                  <a:sysClr val="windowText" lastClr="000000"/>
                </a:solidFill>
                <a:latin typeface="Arial" panose="020B0604020202020204" pitchFamily="34" charset="0"/>
                <a:cs typeface="Arial" panose="020B0604020202020204" pitchFamily="34" charset="0"/>
              </a:rPr>
              <a:t>Think and go, God will bless us</a:t>
            </a:r>
            <a:r>
              <a:rPr lang="en-US" sz="2400" dirty="0">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7D072D90-A19C-8A42-7F0D-21461CD8F5D1}"/>
              </a:ext>
            </a:extLst>
          </p:cNvPr>
          <p:cNvSpPr txBox="1"/>
          <p:nvPr/>
        </p:nvSpPr>
        <p:spPr>
          <a:xfrm>
            <a:off x="4023354" y="3441678"/>
            <a:ext cx="5109213" cy="341632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“I’m back to </a:t>
            </a:r>
            <a:r>
              <a:rPr lang="en-US" sz="2400" u="sng" dirty="0">
                <a:ln>
                  <a:solidFill>
                    <a:srgbClr val="C00000"/>
                  </a:solidFill>
                </a:ln>
                <a:latin typeface="Arial" panose="020B0604020202020204" pitchFamily="34" charset="0"/>
                <a:cs typeface="Arial" panose="020B0604020202020204" pitchFamily="34" charset="0"/>
              </a:rPr>
              <a:t>think and go… </a:t>
            </a:r>
            <a:r>
              <a:rPr lang="en-US" sz="2400" dirty="0">
                <a:latin typeface="Arial" panose="020B0604020202020204" pitchFamily="34" charset="0"/>
                <a:cs typeface="Arial" panose="020B0604020202020204" pitchFamily="34" charset="0"/>
              </a:rPr>
              <a:t> If you look at some examples in the biblical narrative, then you’ll begin to see that </a:t>
            </a:r>
            <a:r>
              <a:rPr lang="en-US" sz="2400" u="sng" dirty="0">
                <a:latin typeface="Arial" panose="020B0604020202020204" pitchFamily="34" charset="0"/>
                <a:cs typeface="Arial" panose="020B0604020202020204" pitchFamily="34" charset="0"/>
              </a:rPr>
              <a:t>‘think and go’</a:t>
            </a:r>
            <a:r>
              <a:rPr lang="en-US" sz="2400" dirty="0">
                <a:latin typeface="Arial" panose="020B0604020202020204" pitchFamily="34" charset="0"/>
                <a:cs typeface="Arial" panose="020B0604020202020204" pitchFamily="34" charset="0"/>
              </a:rPr>
              <a:t> is pretty much normative for God's people. God will bless us, I believe. He's surely blessed me, </a:t>
            </a:r>
            <a:r>
              <a:rPr lang="en-US" sz="2400" u="sng" dirty="0">
                <a:ln>
                  <a:solidFill>
                    <a:srgbClr val="C00000"/>
                  </a:solidFill>
                </a:ln>
                <a:solidFill>
                  <a:sysClr val="windowText" lastClr="000000"/>
                </a:solidFill>
                <a:latin typeface="Arial" panose="020B0604020202020204" pitchFamily="34" charset="0"/>
                <a:cs typeface="Arial" panose="020B0604020202020204" pitchFamily="34" charset="0"/>
              </a:rPr>
              <a:t>even though I don’t have specific word for most of what I do</a:t>
            </a:r>
            <a:r>
              <a:rPr lang="en-US" sz="2400" dirty="0">
                <a:solidFill>
                  <a:sysClr val="windowText" lastClr="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566056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16" fill="hold" grpId="1" nodeType="clickEffect">
                                  <p:stCondLst>
                                    <p:cond delay="0"/>
                                  </p:stCondLst>
                                  <p:childTnLst>
                                    <p:animEffect transition="out" filter="circle(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par>
                                <p:cTn id="13" presetID="6"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circle(in)">
                                      <p:cBhvr>
                                        <p:cTn id="20"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uiExpand="1" bldLvl="5"/>
      <p:bldP spid="4"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Content Placeholder 4" descr="A large flat area with a body of water in the distance&#10;&#10;Description automatically generated with low confidence">
            <a:extLst>
              <a:ext uri="{FF2B5EF4-FFF2-40B4-BE49-F238E27FC236}">
                <a16:creationId xmlns:a16="http://schemas.microsoft.com/office/drawing/2014/main" id="{DEEEA354-EEC0-9468-D50E-4581920E1533}"/>
              </a:ext>
            </a:extLst>
          </p:cNvPr>
          <p:cNvPicPr>
            <a:picLocks noChangeAspect="1"/>
          </p:cNvPicPr>
          <p:nvPr/>
        </p:nvPicPr>
        <p:blipFill rotWithShape="1">
          <a:blip r:embed="rId2"/>
          <a:srcRect l="4043" r="5738"/>
          <a:stretch/>
        </p:blipFill>
        <p:spPr>
          <a:xfrm>
            <a:off x="241050" y="3540211"/>
            <a:ext cx="5339651" cy="3107267"/>
          </a:xfrm>
          <a:prstGeom prst="rect">
            <a:avLst/>
          </a:prstGeom>
        </p:spPr>
      </p:pic>
      <p:sp>
        <p:nvSpPr>
          <p:cNvPr id="5" name="Rectangle 4">
            <a:extLst>
              <a:ext uri="{FF2B5EF4-FFF2-40B4-BE49-F238E27FC236}">
                <a16:creationId xmlns:a16="http://schemas.microsoft.com/office/drawing/2014/main" id="{B73A8268-EFB1-A6D3-F39B-B01C7F8B43F7}"/>
              </a:ext>
            </a:extLst>
          </p:cNvPr>
          <p:cNvSpPr/>
          <p:nvPr/>
        </p:nvSpPr>
        <p:spPr>
          <a:xfrm>
            <a:off x="5721178" y="3540211"/>
            <a:ext cx="3188044" cy="3107267"/>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6666ACE-8A6A-B750-4EA6-D711D29D0988}"/>
              </a:ext>
            </a:extLst>
          </p:cNvPr>
          <p:cNvSpPr/>
          <p:nvPr/>
        </p:nvSpPr>
        <p:spPr>
          <a:xfrm>
            <a:off x="5580701" y="3540211"/>
            <a:ext cx="3188044" cy="1569660"/>
          </a:xfrm>
          <a:prstGeom prst="rect">
            <a:avLst/>
          </a:prstGeom>
          <a:noFill/>
        </p:spPr>
        <p:txBody>
          <a:bodyPr wrap="square" lIns="91440" tIns="45720" rIns="91440" bIns="45720">
            <a:spAutoFit/>
          </a:bodyPr>
          <a:lstStyle/>
          <a:p>
            <a:pPr algn="ctr"/>
            <a:r>
              <a:rPr lang="en-US" sz="4800" b="0" cap="none" spc="0" dirty="0">
                <a:ln w="0"/>
                <a:solidFill>
                  <a:schemeClr val="accent4">
                    <a:lumMod val="20000"/>
                    <a:lumOff val="80000"/>
                  </a:schemeClr>
                </a:solidFill>
                <a:effectLst>
                  <a:outerShdw blurRad="38100" dist="19050" dir="2700000" algn="tl" rotWithShape="0">
                    <a:schemeClr val="dk1">
                      <a:alpha val="40000"/>
                    </a:schemeClr>
                  </a:outerShdw>
                </a:effectLst>
              </a:rPr>
              <a:t>What does it Mean?</a:t>
            </a:r>
          </a:p>
        </p:txBody>
      </p:sp>
      <p:sp>
        <p:nvSpPr>
          <p:cNvPr id="7" name="TextBox 6">
            <a:extLst>
              <a:ext uri="{FF2B5EF4-FFF2-40B4-BE49-F238E27FC236}">
                <a16:creationId xmlns:a16="http://schemas.microsoft.com/office/drawing/2014/main" id="{406E2F0B-39B3-7452-2FC9-828F5C8B5517}"/>
              </a:ext>
            </a:extLst>
          </p:cNvPr>
          <p:cNvSpPr txBox="1"/>
          <p:nvPr/>
        </p:nvSpPr>
        <p:spPr>
          <a:xfrm>
            <a:off x="5714906" y="5586973"/>
            <a:ext cx="3188044" cy="954107"/>
          </a:xfrm>
          <a:prstGeom prst="rect">
            <a:avLst/>
          </a:prstGeom>
          <a:noFill/>
        </p:spPr>
        <p:txBody>
          <a:bodyPr wrap="square" rtlCol="0">
            <a:spAutoFit/>
          </a:bodyPr>
          <a:lstStyle/>
          <a:p>
            <a:pPr algn="ctr"/>
            <a:r>
              <a:rPr lang="en-US" sz="2800" spc="300" dirty="0">
                <a:solidFill>
                  <a:schemeClr val="accent4">
                    <a:lumMod val="20000"/>
                    <a:lumOff val="80000"/>
                  </a:schemeClr>
                </a:solidFill>
                <a:latin typeface="Arial" panose="020B0604020202020204" pitchFamily="34" charset="0"/>
                <a:cs typeface="Arial" panose="020B0604020202020204" pitchFamily="34" charset="0"/>
              </a:rPr>
              <a:t>Possibly </a:t>
            </a:r>
            <a:r>
              <a:rPr lang="en-US" sz="2800" u="sng" spc="300" dirty="0">
                <a:solidFill>
                  <a:schemeClr val="accent4">
                    <a:lumMod val="20000"/>
                    <a:lumOff val="80000"/>
                  </a:schemeClr>
                </a:solidFill>
                <a:latin typeface="Arial" panose="020B0604020202020204" pitchFamily="34" charset="0"/>
                <a:cs typeface="Arial" panose="020B0604020202020204" pitchFamily="34" charset="0"/>
              </a:rPr>
              <a:t>1 of 3</a:t>
            </a:r>
            <a:r>
              <a:rPr lang="en-US" sz="2800" spc="300" dirty="0">
                <a:solidFill>
                  <a:schemeClr val="accent4">
                    <a:lumMod val="20000"/>
                    <a:lumOff val="80000"/>
                  </a:schemeClr>
                </a:solidFill>
                <a:latin typeface="Arial" panose="020B0604020202020204" pitchFamily="34" charset="0"/>
                <a:cs typeface="Arial" panose="020B0604020202020204" pitchFamily="34" charset="0"/>
              </a:rPr>
              <a:t> Things</a:t>
            </a:r>
          </a:p>
        </p:txBody>
      </p:sp>
      <p:sp>
        <p:nvSpPr>
          <p:cNvPr id="8" name="TextBox 7">
            <a:extLst>
              <a:ext uri="{FF2B5EF4-FFF2-40B4-BE49-F238E27FC236}">
                <a16:creationId xmlns:a16="http://schemas.microsoft.com/office/drawing/2014/main" id="{AD9A6AAB-DADF-1D3E-A8F7-C58790AC6162}"/>
              </a:ext>
            </a:extLst>
          </p:cNvPr>
          <p:cNvSpPr txBox="1"/>
          <p:nvPr/>
        </p:nvSpPr>
        <p:spPr>
          <a:xfrm>
            <a:off x="5714906" y="442652"/>
            <a:ext cx="3192707" cy="2616101"/>
          </a:xfrm>
          <a:prstGeom prst="rect">
            <a:avLst/>
          </a:prstGeom>
          <a:solidFill>
            <a:schemeClr val="accent4">
              <a:lumMod val="50000"/>
            </a:schemeClr>
          </a:solidFill>
        </p:spPr>
        <p:txBody>
          <a:bodyPr wrap="square" rtlCol="0">
            <a:spAutoFit/>
          </a:bodyPr>
          <a:lstStyle/>
          <a:p>
            <a:pPr marL="457200" indent="-457200">
              <a:spcAft>
                <a:spcPts val="1200"/>
              </a:spcAft>
              <a:buFont typeface="+mj-lt"/>
              <a:buAutoNum type="arabicPeriod"/>
            </a:pPr>
            <a:r>
              <a:rPr lang="en-US" sz="2400" dirty="0">
                <a:solidFill>
                  <a:schemeClr val="bg1"/>
                </a:solidFill>
                <a:latin typeface="Arial" panose="020B0604020202020204" pitchFamily="34" charset="0"/>
                <a:cs typeface="Arial" panose="020B0604020202020204" pitchFamily="34" charset="0"/>
              </a:rPr>
              <a:t>God Approves, Num 30:4.</a:t>
            </a:r>
          </a:p>
          <a:p>
            <a:pPr marL="457200" indent="-457200">
              <a:spcAft>
                <a:spcPts val="1200"/>
              </a:spcAft>
              <a:buFont typeface="+mj-lt"/>
              <a:buAutoNum type="arabicPeriod"/>
            </a:pPr>
            <a:r>
              <a:rPr lang="en-US" sz="2400" dirty="0">
                <a:solidFill>
                  <a:schemeClr val="bg1"/>
                </a:solidFill>
                <a:latin typeface="Arial" panose="020B0604020202020204" pitchFamily="34" charset="0"/>
                <a:cs typeface="Arial" panose="020B0604020202020204" pitchFamily="34" charset="0"/>
              </a:rPr>
              <a:t>God Disapproves, Num 20:8-12.</a:t>
            </a:r>
          </a:p>
          <a:p>
            <a:pPr marL="457200" indent="-457200">
              <a:spcAft>
                <a:spcPts val="1200"/>
              </a:spcAft>
              <a:buFont typeface="+mj-lt"/>
              <a:buAutoNum type="arabicPeriod"/>
            </a:pPr>
            <a:r>
              <a:rPr lang="en-US" sz="2400" dirty="0">
                <a:solidFill>
                  <a:schemeClr val="bg1"/>
                </a:solidFill>
                <a:latin typeface="Arial" panose="020B0604020202020204" pitchFamily="34" charset="0"/>
                <a:cs typeface="Arial" panose="020B0604020202020204" pitchFamily="34" charset="0"/>
              </a:rPr>
              <a:t>Could mean Nothing, Jn 8:6.</a:t>
            </a:r>
          </a:p>
        </p:txBody>
      </p:sp>
      <p:sp>
        <p:nvSpPr>
          <p:cNvPr id="9" name="TextBox 8">
            <a:extLst>
              <a:ext uri="{FF2B5EF4-FFF2-40B4-BE49-F238E27FC236}">
                <a16:creationId xmlns:a16="http://schemas.microsoft.com/office/drawing/2014/main" id="{3F0645BF-B8CA-8698-94DA-BE5564B0B2B2}"/>
              </a:ext>
            </a:extLst>
          </p:cNvPr>
          <p:cNvSpPr txBox="1"/>
          <p:nvPr/>
        </p:nvSpPr>
        <p:spPr>
          <a:xfrm>
            <a:off x="241050" y="484300"/>
            <a:ext cx="5339651" cy="2605842"/>
          </a:xfrm>
          <a:prstGeom prst="rect">
            <a:avLst/>
          </a:prstGeom>
          <a:solidFill>
            <a:schemeClr val="accent4"/>
          </a:solidFill>
          <a:ln w="28575">
            <a:solidFill>
              <a:schemeClr val="tx1"/>
            </a:solidFill>
          </a:ln>
        </p:spPr>
        <p:txBody>
          <a:bodyPr wrap="square" rtlCol="0">
            <a:spAutoFit/>
          </a:bodyPr>
          <a:lstStyle/>
          <a:p>
            <a:pPr marL="342900" indent="-342900">
              <a:spcAft>
                <a:spcPts val="800"/>
              </a:spcAft>
              <a:buFont typeface="Wingdings" pitchFamily="2" charset="2"/>
              <a:buChar char="§"/>
            </a:pPr>
            <a:r>
              <a:rPr lang="en-US" sz="3000" dirty="0">
                <a:latin typeface="Arial" panose="020B0604020202020204" pitchFamily="34" charset="0"/>
                <a:cs typeface="Arial" panose="020B0604020202020204" pitchFamily="34" charset="0"/>
              </a:rPr>
              <a:t>Silence: The absence of any sound or noise; stillness.</a:t>
            </a:r>
          </a:p>
          <a:p>
            <a:pPr marL="342900" indent="-342900">
              <a:spcAft>
                <a:spcPts val="800"/>
              </a:spcAft>
              <a:buFont typeface="Wingdings" pitchFamily="2" charset="2"/>
              <a:buChar char="§"/>
            </a:pPr>
            <a:r>
              <a:rPr lang="en-US" sz="3000" dirty="0">
                <a:latin typeface="Arial" panose="020B0604020202020204" pitchFamily="34" charset="0"/>
                <a:cs typeface="Arial" panose="020B0604020202020204" pitchFamily="34" charset="0"/>
              </a:rPr>
              <a:t>The state or fact of being silent; muteness.</a:t>
            </a:r>
          </a:p>
          <a:p>
            <a:pPr marL="342900" indent="-342900">
              <a:spcAft>
                <a:spcPts val="800"/>
              </a:spcAft>
              <a:buFont typeface="Wingdings" pitchFamily="2" charset="2"/>
              <a:buChar char="§"/>
            </a:pPr>
            <a:r>
              <a:rPr lang="en-US" sz="3000" dirty="0">
                <a:latin typeface="Arial" panose="020B0604020202020204" pitchFamily="34" charset="0"/>
                <a:cs typeface="Arial" panose="020B0604020202020204" pitchFamily="34" charset="0"/>
              </a:rPr>
              <a:t>The absence of information!</a:t>
            </a:r>
          </a:p>
        </p:txBody>
      </p:sp>
      <p:sp>
        <p:nvSpPr>
          <p:cNvPr id="10" name="Rectangle 9">
            <a:extLst>
              <a:ext uri="{FF2B5EF4-FFF2-40B4-BE49-F238E27FC236}">
                <a16:creationId xmlns:a16="http://schemas.microsoft.com/office/drawing/2014/main" id="{EFCFA6C6-C584-0D72-9B99-F66D70BB397A}"/>
              </a:ext>
            </a:extLst>
          </p:cNvPr>
          <p:cNvSpPr/>
          <p:nvPr/>
        </p:nvSpPr>
        <p:spPr>
          <a:xfrm>
            <a:off x="5702549" y="5109871"/>
            <a:ext cx="3280813" cy="47710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19683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1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8">
                                            <p:bg/>
                                          </p:spTgt>
                                        </p:tgtEl>
                                        <p:attrNameLst>
                                          <p:attrName>style.visibility</p:attrName>
                                        </p:attrNameLst>
                                      </p:cBhvr>
                                      <p:to>
                                        <p:strVal val="visible"/>
                                      </p:to>
                                    </p:set>
                                    <p:animEffect transition="in" filter="wedge">
                                      <p:cBhvr>
                                        <p:cTn id="18" dur="2000"/>
                                        <p:tgtEl>
                                          <p:spTgt spid="8">
                                            <p:bg/>
                                          </p:spTgt>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p:cTn id="21" dur="2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22" dur="2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23" dur="20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 calcmode="lin" valueType="num">
                                      <p:cBhvr>
                                        <p:cTn id="28" dur="2000" fill="hold"/>
                                        <p:tgtEl>
                                          <p:spTgt spid="8">
                                            <p:txEl>
                                              <p:pRg st="1" end="1"/>
                                            </p:txEl>
                                          </p:spTgt>
                                        </p:tgtEl>
                                        <p:attrNameLst>
                                          <p:attrName>ppt_w</p:attrName>
                                        </p:attrNameLst>
                                      </p:cBhvr>
                                      <p:tavLst>
                                        <p:tav tm="0">
                                          <p:val>
                                            <p:strVal val="#ppt_w*0.70"/>
                                          </p:val>
                                        </p:tav>
                                        <p:tav tm="100000">
                                          <p:val>
                                            <p:strVal val="#ppt_w"/>
                                          </p:val>
                                        </p:tav>
                                      </p:tavLst>
                                    </p:anim>
                                    <p:anim calcmode="lin" valueType="num">
                                      <p:cBhvr>
                                        <p:cTn id="29" dur="20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30" dur="20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 calcmode="lin" valueType="num">
                                      <p:cBhvr>
                                        <p:cTn id="35" dur="2000" fill="hold"/>
                                        <p:tgtEl>
                                          <p:spTgt spid="8">
                                            <p:txEl>
                                              <p:pRg st="2" end="2"/>
                                            </p:txEl>
                                          </p:spTgt>
                                        </p:tgtEl>
                                        <p:attrNameLst>
                                          <p:attrName>ppt_w</p:attrName>
                                        </p:attrNameLst>
                                      </p:cBhvr>
                                      <p:tavLst>
                                        <p:tav tm="0">
                                          <p:val>
                                            <p:strVal val="#ppt_w*0.70"/>
                                          </p:val>
                                        </p:tav>
                                        <p:tav tm="100000">
                                          <p:val>
                                            <p:strVal val="#ppt_w"/>
                                          </p:val>
                                        </p:tav>
                                      </p:tavLst>
                                    </p:anim>
                                    <p:anim calcmode="lin" valueType="num">
                                      <p:cBhvr>
                                        <p:cTn id="36" dur="2000" fill="hold"/>
                                        <p:tgtEl>
                                          <p:spTgt spid="8">
                                            <p:txEl>
                                              <p:pRg st="2" end="2"/>
                                            </p:txEl>
                                          </p:spTgt>
                                        </p:tgtEl>
                                        <p:attrNameLst>
                                          <p:attrName>ppt_h</p:attrName>
                                        </p:attrNameLst>
                                      </p:cBhvr>
                                      <p:tavLst>
                                        <p:tav tm="0">
                                          <p:val>
                                            <p:strVal val="#ppt_h"/>
                                          </p:val>
                                        </p:tav>
                                        <p:tav tm="100000">
                                          <p:val>
                                            <p:strVal val="#ppt_h"/>
                                          </p:val>
                                        </p:tav>
                                      </p:tavLst>
                                    </p:anim>
                                    <p:animEffect transition="in" filter="fade">
                                      <p:cBhvr>
                                        <p:cTn id="37" dur="2000"/>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edge">
                                      <p:cBhvr>
                                        <p:cTn id="4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uiExpand="1" build="p" bldLvl="5"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8A40404D-E047-3713-89A9-C0121C973C36}"/>
              </a:ext>
            </a:extLst>
          </p:cNvPr>
          <p:cNvPicPr>
            <a:picLocks noChangeAspect="1"/>
          </p:cNvPicPr>
          <p:nvPr/>
        </p:nvPicPr>
        <p:blipFill rotWithShape="1">
          <a:blip r:embed="rId2"/>
          <a:srcRect t="11134" b="34760"/>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TextBox 4">
            <a:extLst>
              <a:ext uri="{FF2B5EF4-FFF2-40B4-BE49-F238E27FC236}">
                <a16:creationId xmlns:a16="http://schemas.microsoft.com/office/drawing/2014/main" id="{FF24436C-727F-44B4-25A4-875D9D47380A}"/>
              </a:ext>
            </a:extLst>
          </p:cNvPr>
          <p:cNvSpPr txBox="1"/>
          <p:nvPr/>
        </p:nvSpPr>
        <p:spPr>
          <a:xfrm>
            <a:off x="0" y="3797110"/>
            <a:ext cx="9144000" cy="2831544"/>
          </a:xfrm>
          <a:prstGeom prst="rect">
            <a:avLst/>
          </a:prstGeom>
          <a:solidFill>
            <a:srgbClr val="FFFFFF">
              <a:alpha val="80000"/>
            </a:srgb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spcAft>
                <a:spcPts val="1200"/>
              </a:spcAft>
            </a:pPr>
            <a:r>
              <a:rPr lang="en-US" sz="2400" dirty="0">
                <a:solidFill>
                  <a:schemeClr val="tx1"/>
                </a:solidFill>
                <a:latin typeface="Arial" panose="020B0604020202020204" pitchFamily="34" charset="0"/>
                <a:cs typeface="Arial" panose="020B0604020202020204" pitchFamily="34" charset="0"/>
              </a:rPr>
              <a:t>And truly Jesus did </a:t>
            </a:r>
            <a:r>
              <a:rPr lang="en-US" sz="2400" u="sng" dirty="0">
                <a:solidFill>
                  <a:schemeClr val="tx1"/>
                </a:solidFill>
                <a:latin typeface="Arial" panose="020B0604020202020204" pitchFamily="34" charset="0"/>
                <a:cs typeface="Arial" panose="020B0604020202020204" pitchFamily="34" charset="0"/>
              </a:rPr>
              <a:t>many other signs</a:t>
            </a:r>
            <a:r>
              <a:rPr lang="en-US" sz="2400" dirty="0">
                <a:solidFill>
                  <a:schemeClr val="tx1"/>
                </a:solidFill>
                <a:latin typeface="Arial" panose="020B0604020202020204" pitchFamily="34" charset="0"/>
                <a:cs typeface="Arial" panose="020B0604020202020204" pitchFamily="34" charset="0"/>
              </a:rPr>
              <a:t> in the presence of His disciples, which </a:t>
            </a:r>
            <a:r>
              <a:rPr lang="en-US" sz="2400" u="sng" dirty="0">
                <a:solidFill>
                  <a:schemeClr val="tx1"/>
                </a:solidFill>
                <a:latin typeface="Arial" panose="020B0604020202020204" pitchFamily="34" charset="0"/>
                <a:cs typeface="Arial" panose="020B0604020202020204" pitchFamily="34" charset="0"/>
              </a:rPr>
              <a:t>are not written in this book</a:t>
            </a:r>
            <a:r>
              <a:rPr lang="en-US" sz="2400" dirty="0">
                <a:solidFill>
                  <a:schemeClr val="tx1"/>
                </a:solidFill>
                <a:latin typeface="Arial" panose="020B0604020202020204" pitchFamily="34" charset="0"/>
                <a:cs typeface="Arial" panose="020B0604020202020204" pitchFamily="34" charset="0"/>
              </a:rPr>
              <a:t>;  but these are written that you may believe that Jesus is the Christ, the Son of God, and that believing you may have life in His name, (John 20:30-31).</a:t>
            </a:r>
          </a:p>
          <a:p>
            <a:r>
              <a:rPr lang="en-US" sz="2400" dirty="0">
                <a:solidFill>
                  <a:schemeClr val="tx1"/>
                </a:solidFill>
                <a:latin typeface="Arial" panose="020B0604020202020204" pitchFamily="34" charset="0"/>
                <a:cs typeface="Arial" panose="020B0604020202020204" pitchFamily="34" charset="0"/>
              </a:rPr>
              <a:t>And there are also </a:t>
            </a:r>
            <a:r>
              <a:rPr lang="en-US" sz="2400" u="sng" dirty="0">
                <a:solidFill>
                  <a:schemeClr val="tx1"/>
                </a:solidFill>
                <a:latin typeface="Arial" panose="020B0604020202020204" pitchFamily="34" charset="0"/>
                <a:cs typeface="Arial" panose="020B0604020202020204" pitchFamily="34" charset="0"/>
              </a:rPr>
              <a:t>many other things</a:t>
            </a:r>
            <a:r>
              <a:rPr lang="en-US" sz="2400" dirty="0">
                <a:solidFill>
                  <a:schemeClr val="tx1"/>
                </a:solidFill>
                <a:latin typeface="Arial" panose="020B0604020202020204" pitchFamily="34" charset="0"/>
                <a:cs typeface="Arial" panose="020B0604020202020204" pitchFamily="34" charset="0"/>
              </a:rPr>
              <a:t> that Jesus did, which </a:t>
            </a:r>
            <a:r>
              <a:rPr lang="en-US" sz="2400" u="sng" dirty="0">
                <a:solidFill>
                  <a:schemeClr val="tx1"/>
                </a:solidFill>
                <a:latin typeface="Arial" panose="020B0604020202020204" pitchFamily="34" charset="0"/>
                <a:cs typeface="Arial" panose="020B0604020202020204" pitchFamily="34" charset="0"/>
              </a:rPr>
              <a:t>if they were written</a:t>
            </a:r>
            <a:r>
              <a:rPr lang="en-US" sz="2400" dirty="0">
                <a:solidFill>
                  <a:schemeClr val="tx1"/>
                </a:solidFill>
                <a:latin typeface="Arial" panose="020B0604020202020204" pitchFamily="34" charset="0"/>
                <a:cs typeface="Arial" panose="020B0604020202020204" pitchFamily="34" charset="0"/>
              </a:rPr>
              <a:t> one by one, I suppose that even the world itself could not contain the books that would be written, (John 21:25).</a:t>
            </a:r>
          </a:p>
        </p:txBody>
      </p:sp>
    </p:spTree>
    <p:extLst>
      <p:ext uri="{BB962C8B-B14F-4D97-AF65-F5344CB8AC3E}">
        <p14:creationId xmlns:p14="http://schemas.microsoft.com/office/powerpoint/2010/main" val="2785835070"/>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2000" fill="hold"/>
                                        <p:tgtEl>
                                          <p:spTgt spid="5">
                                            <p:bg/>
                                          </p:spTgt>
                                        </p:tgtEl>
                                        <p:attrNameLst>
                                          <p:attrName>ppt_w</p:attrName>
                                        </p:attrNameLst>
                                      </p:cBhvr>
                                      <p:tavLst>
                                        <p:tav tm="0">
                                          <p:val>
                                            <p:strVal val="#ppt_w*0.70"/>
                                          </p:val>
                                        </p:tav>
                                        <p:tav tm="100000">
                                          <p:val>
                                            <p:strVal val="#ppt_w"/>
                                          </p:val>
                                        </p:tav>
                                      </p:tavLst>
                                    </p:anim>
                                    <p:anim calcmode="lin" valueType="num">
                                      <p:cBhvr>
                                        <p:cTn id="8" dur="2000" fill="hold"/>
                                        <p:tgtEl>
                                          <p:spTgt spid="5">
                                            <p:bg/>
                                          </p:spTgt>
                                        </p:tgtEl>
                                        <p:attrNameLst>
                                          <p:attrName>ppt_h</p:attrName>
                                        </p:attrNameLst>
                                      </p:cBhvr>
                                      <p:tavLst>
                                        <p:tav tm="0">
                                          <p:val>
                                            <p:strVal val="#ppt_h"/>
                                          </p:val>
                                        </p:tav>
                                        <p:tav tm="100000">
                                          <p:val>
                                            <p:strVal val="#ppt_h"/>
                                          </p:val>
                                        </p:tav>
                                      </p:tavLst>
                                    </p:anim>
                                    <p:animEffect transition="in" filter="fade">
                                      <p:cBhvr>
                                        <p:cTn id="9" dur="2000"/>
                                        <p:tgtEl>
                                          <p:spTgt spid="5">
                                            <p:bg/>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2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3" dur="2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4" dur="2000"/>
                                        <p:tgtEl>
                                          <p:spTgt spid="5">
                                            <p:txEl>
                                              <p:pRg st="0" end="0"/>
                                            </p:txEl>
                                          </p:spTgt>
                                        </p:tgtEl>
                                      </p:cBhvr>
                                    </p:animEffect>
                                  </p:childTnLst>
                                </p:cTn>
                              </p:par>
                            </p:childTnLst>
                          </p:cTn>
                        </p:par>
                        <p:par>
                          <p:cTn id="15" fill="hold">
                            <p:stCondLst>
                              <p:cond delay="2000"/>
                            </p:stCondLst>
                            <p:childTnLst>
                              <p:par>
                                <p:cTn id="16" presetID="55" presetClass="entr" presetSubtype="0" fill="hold" grpId="0" nodeType="afterEffect">
                                  <p:stCondLst>
                                    <p:cond delay="300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p:cTn id="18" dur="2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9" dur="2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20"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6F8BE71-0FFE-54CE-141B-E011D84B71B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0999" b="-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3" name="Straight Connector 103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891ED22-AECE-7038-F178-441394840230}"/>
              </a:ext>
            </a:extLst>
          </p:cNvPr>
          <p:cNvSpPr/>
          <p:nvPr/>
        </p:nvSpPr>
        <p:spPr>
          <a:xfrm>
            <a:off x="2775303" y="5234368"/>
            <a:ext cx="1326005" cy="923330"/>
          </a:xfrm>
          <a:prstGeom prst="rect">
            <a:avLst/>
          </a:prstGeom>
          <a:noFill/>
        </p:spPr>
        <p:txBody>
          <a:bodyPr wrap="none" lIns="91440" tIns="45720" rIns="91440" bIns="45720">
            <a:spAutoFit/>
          </a:bodyPr>
          <a:lstStyle/>
          <a:p>
            <a:pPr algn="ctr"/>
            <a:r>
              <a:rPr lang="en-US" sz="5400" b="1" u="sng" cap="none" spc="0" dirty="0">
                <a:ln w="0"/>
                <a:solidFill>
                  <a:srgbClr val="C00000"/>
                </a:solidFill>
                <a:effectLst>
                  <a:outerShdw blurRad="38100" dist="19050" dir="2700000" algn="tl" rotWithShape="0">
                    <a:schemeClr val="dk1">
                      <a:alpha val="40000"/>
                    </a:schemeClr>
                  </a:outerShdw>
                </a:effectLst>
              </a:rPr>
              <a:t>else</a:t>
            </a:r>
          </a:p>
        </p:txBody>
      </p:sp>
      <p:sp>
        <p:nvSpPr>
          <p:cNvPr id="6" name="Rectangle 5">
            <a:extLst>
              <a:ext uri="{FF2B5EF4-FFF2-40B4-BE49-F238E27FC236}">
                <a16:creationId xmlns:a16="http://schemas.microsoft.com/office/drawing/2014/main" id="{788E3920-799B-8DE7-DF4B-06BB6AFCBC63}"/>
              </a:ext>
            </a:extLst>
          </p:cNvPr>
          <p:cNvSpPr/>
          <p:nvPr/>
        </p:nvSpPr>
        <p:spPr>
          <a:xfrm>
            <a:off x="1940011" y="5241983"/>
            <a:ext cx="1721945"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What</a:t>
            </a:r>
          </a:p>
        </p:txBody>
      </p:sp>
      <p:sp>
        <p:nvSpPr>
          <p:cNvPr id="20" name="Rectangle 19">
            <a:extLst>
              <a:ext uri="{FF2B5EF4-FFF2-40B4-BE49-F238E27FC236}">
                <a16:creationId xmlns:a16="http://schemas.microsoft.com/office/drawing/2014/main" id="{D41E5DC9-28CB-D481-B62B-66E0B1138970}"/>
              </a:ext>
            </a:extLst>
          </p:cNvPr>
          <p:cNvSpPr/>
          <p:nvPr/>
        </p:nvSpPr>
        <p:spPr>
          <a:xfrm>
            <a:off x="3523928" y="5251466"/>
            <a:ext cx="390683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did Jesus do?</a:t>
            </a:r>
          </a:p>
        </p:txBody>
      </p:sp>
      <p:sp>
        <p:nvSpPr>
          <p:cNvPr id="21" name="Rectangle 20">
            <a:extLst>
              <a:ext uri="{FF2B5EF4-FFF2-40B4-BE49-F238E27FC236}">
                <a16:creationId xmlns:a16="http://schemas.microsoft.com/office/drawing/2014/main" id="{AD275CD3-BA99-2B58-9695-D321B8FF8D5F}"/>
              </a:ext>
            </a:extLst>
          </p:cNvPr>
          <p:cNvSpPr/>
          <p:nvPr/>
        </p:nvSpPr>
        <p:spPr>
          <a:xfrm>
            <a:off x="115577" y="2349290"/>
            <a:ext cx="7092758" cy="2798202"/>
          </a:xfrm>
          <a:prstGeom prst="rect">
            <a:avLst/>
          </a:prstGeom>
          <a:solidFill>
            <a:srgbClr val="FFFFFF">
              <a:alpha val="80000"/>
            </a:srgbClr>
          </a:solidFill>
          <a:ln w="28575">
            <a:noFill/>
          </a:ln>
        </p:spPr>
        <p:txBody>
          <a:bodyPr wrap="square" lIns="68580" tIns="34290" rIns="68580" bIns="34290">
            <a:spAutoFit/>
          </a:bodyPr>
          <a:lstStyle/>
          <a:p>
            <a:pPr>
              <a:spcAft>
                <a:spcPts val="800"/>
              </a:spcAft>
            </a:pPr>
            <a:r>
              <a:rPr lang="en-US" sz="2400" dirty="0">
                <a:ln w="0"/>
                <a:effectLst>
                  <a:outerShdw blurRad="38100" dist="19050" dir="2700000" algn="tl" rotWithShape="0">
                    <a:schemeClr val="dk1">
                      <a:alpha val="40000"/>
                    </a:schemeClr>
                  </a:outerShdw>
                </a:effectLst>
                <a:latin typeface="Arial" charset="0"/>
                <a:ea typeface="Arial" charset="0"/>
                <a:cs typeface="Arial" charset="0"/>
              </a:rPr>
              <a:t>Raise a rich young man from the dead?</a:t>
            </a:r>
          </a:p>
          <a:p>
            <a:pPr>
              <a:spcAft>
                <a:spcPts val="800"/>
              </a:spcAft>
            </a:pPr>
            <a:r>
              <a:rPr lang="en-US" sz="2400" dirty="0">
                <a:ln w="0"/>
                <a:effectLst>
                  <a:outerShdw blurRad="38100" dist="19050" dir="2700000" algn="tl" rotWithShape="0">
                    <a:schemeClr val="dk1">
                      <a:alpha val="40000"/>
                    </a:schemeClr>
                  </a:outerShdw>
                </a:effectLst>
                <a:latin typeface="Arial" charset="0"/>
                <a:ea typeface="Arial" charset="0"/>
                <a:cs typeface="Arial" charset="0"/>
              </a:rPr>
              <a:t>Make birds from clay &amp; give them life?</a:t>
            </a:r>
          </a:p>
          <a:p>
            <a:pPr>
              <a:spcAft>
                <a:spcPts val="800"/>
              </a:spcAft>
            </a:pPr>
            <a:r>
              <a:rPr lang="en-US" sz="2400" dirty="0">
                <a:ln w="0"/>
                <a:effectLst>
                  <a:outerShdw blurRad="38100" dist="19050" dir="2700000" algn="tl" rotWithShape="0">
                    <a:schemeClr val="dk1">
                      <a:alpha val="40000"/>
                    </a:schemeClr>
                  </a:outerShdw>
                </a:effectLst>
                <a:latin typeface="Arial" charset="0"/>
                <a:ea typeface="Arial" charset="0"/>
                <a:cs typeface="Arial" charset="0"/>
              </a:rPr>
              <a:t>Heal a woodcutter’s injured foot?</a:t>
            </a:r>
          </a:p>
          <a:p>
            <a:pPr>
              <a:spcAft>
                <a:spcPts val="800"/>
              </a:spcAft>
            </a:pPr>
            <a:r>
              <a:rPr lang="en-US" sz="2400" dirty="0">
                <a:ln w="0"/>
                <a:effectLst>
                  <a:outerShdw blurRad="38100" dist="19050" dir="2700000" algn="tl" rotWithShape="0">
                    <a:schemeClr val="dk1">
                      <a:alpha val="40000"/>
                    </a:schemeClr>
                  </a:outerShdw>
                </a:effectLst>
                <a:latin typeface="Arial" charset="0"/>
                <a:ea typeface="Arial" charset="0"/>
                <a:cs typeface="Arial" charset="0"/>
              </a:rPr>
              <a:t>Harvest 100 bushels of wheat from a single seed?</a:t>
            </a:r>
          </a:p>
          <a:p>
            <a:pPr>
              <a:spcAft>
                <a:spcPts val="800"/>
              </a:spcAft>
            </a:pPr>
            <a:r>
              <a:rPr lang="en-US" sz="2400" dirty="0">
                <a:ln w="0"/>
                <a:effectLst>
                  <a:outerShdw blurRad="38100" dist="19050" dir="2700000" algn="tl" rotWithShape="0">
                    <a:schemeClr val="dk1">
                      <a:alpha val="40000"/>
                    </a:schemeClr>
                  </a:outerShdw>
                </a:effectLst>
                <a:latin typeface="Arial" charset="0"/>
                <a:ea typeface="Arial" charset="0"/>
                <a:cs typeface="Arial" charset="0"/>
              </a:rPr>
              <a:t>Lengthen a board that was too short to make </a:t>
            </a:r>
            <a:r>
              <a:rPr lang="en-US" sz="2400">
                <a:ln w="0"/>
                <a:effectLst>
                  <a:outerShdw blurRad="38100" dist="19050" dir="2700000" algn="tl" rotWithShape="0">
                    <a:schemeClr val="dk1">
                      <a:alpha val="40000"/>
                    </a:schemeClr>
                  </a:outerShdw>
                </a:effectLst>
                <a:latin typeface="Arial" charset="0"/>
                <a:ea typeface="Arial" charset="0"/>
                <a:cs typeface="Arial" charset="0"/>
              </a:rPr>
              <a:t>it fit</a:t>
            </a:r>
            <a:r>
              <a:rPr lang="en-US" sz="2400" dirty="0">
                <a:ln w="0"/>
                <a:effectLst>
                  <a:outerShdw blurRad="38100" dist="19050" dir="2700000" algn="tl" rotWithShape="0">
                    <a:schemeClr val="dk1">
                      <a:alpha val="40000"/>
                    </a:schemeClr>
                  </a:outerShdw>
                </a:effectLst>
                <a:latin typeface="Arial" charset="0"/>
                <a:ea typeface="Arial" charset="0"/>
                <a:cs typeface="Arial" charset="0"/>
              </a:rPr>
              <a:t>?</a:t>
            </a:r>
          </a:p>
          <a:p>
            <a:pPr>
              <a:spcAft>
                <a:spcPts val="800"/>
              </a:spcAft>
            </a:pPr>
            <a:r>
              <a:rPr lang="en-US" sz="2400" dirty="0">
                <a:ln w="0"/>
                <a:effectLst>
                  <a:outerShdw blurRad="38100" dist="19050" dir="2700000" algn="tl" rotWithShape="0">
                    <a:schemeClr val="dk1">
                      <a:alpha val="40000"/>
                    </a:schemeClr>
                  </a:outerShdw>
                </a:effectLst>
                <a:latin typeface="Arial" charset="0"/>
                <a:ea typeface="Arial" charset="0"/>
                <a:cs typeface="Arial" charset="0"/>
              </a:rPr>
              <a:t>Heal James after a deadly viper bite? </a:t>
            </a:r>
            <a:endParaRPr lang="en-US" sz="2800" dirty="0">
              <a:ln w="0"/>
              <a:effectLst>
                <a:outerShdw blurRad="38100" dist="19050" dir="2700000" algn="tl" rotWithShape="0">
                  <a:schemeClr val="dk1">
                    <a:alpha val="40000"/>
                  </a:schemeClr>
                </a:outerShdw>
              </a:effectLst>
              <a:latin typeface="Arial" charset="0"/>
              <a:ea typeface="Arial" charset="0"/>
              <a:cs typeface="Arial" charset="0"/>
            </a:endParaRPr>
          </a:p>
        </p:txBody>
      </p:sp>
      <p:sp>
        <p:nvSpPr>
          <p:cNvPr id="22" name="Rectangle 21">
            <a:extLst>
              <a:ext uri="{FF2B5EF4-FFF2-40B4-BE49-F238E27FC236}">
                <a16:creationId xmlns:a16="http://schemas.microsoft.com/office/drawing/2014/main" id="{D99659A3-C7B4-0E5D-C3E1-6D2CA10D7950}"/>
              </a:ext>
            </a:extLst>
          </p:cNvPr>
          <p:cNvSpPr/>
          <p:nvPr/>
        </p:nvSpPr>
        <p:spPr>
          <a:xfrm>
            <a:off x="5774971" y="83039"/>
            <a:ext cx="3311591" cy="1200329"/>
          </a:xfrm>
          <a:prstGeom prst="rect">
            <a:avLst/>
          </a:prstGeom>
          <a:solidFill>
            <a:srgbClr val="FFFFFF">
              <a:alpha val="79608"/>
            </a:srgbClr>
          </a:solidFill>
        </p:spPr>
        <p:txBody>
          <a:bodyPr wrap="square" lIns="91440" tIns="45720" rIns="91440" bIns="45720">
            <a:spAutoFit/>
          </a:bodyPr>
          <a:lstStyle/>
          <a:p>
            <a:pPr algn="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Are these some of the miracles Jesus did </a:t>
            </a:r>
            <a:r>
              <a:rPr lang="en-US" sz="2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that </a:t>
            </a: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a:t>
            </a:r>
            <a:r>
              <a:rPr lang="en-US" sz="2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 unrecorded?</a:t>
            </a:r>
          </a:p>
        </p:txBody>
      </p:sp>
      <p:sp>
        <p:nvSpPr>
          <p:cNvPr id="23" name="TextBox 22">
            <a:extLst>
              <a:ext uri="{FF2B5EF4-FFF2-40B4-BE49-F238E27FC236}">
                <a16:creationId xmlns:a16="http://schemas.microsoft.com/office/drawing/2014/main" id="{77EDCF66-1E11-5D6D-83B6-7266F3D16CA6}"/>
              </a:ext>
            </a:extLst>
          </p:cNvPr>
          <p:cNvSpPr txBox="1"/>
          <p:nvPr/>
        </p:nvSpPr>
        <p:spPr>
          <a:xfrm>
            <a:off x="502978" y="886136"/>
            <a:ext cx="5029200" cy="1200329"/>
          </a:xfrm>
          <a:prstGeom prst="rect">
            <a:avLst/>
          </a:prstGeom>
          <a:solidFill>
            <a:srgbClr val="000000">
              <a:alpha val="60000"/>
            </a:srgbClr>
          </a:solidFill>
          <a:ln w="28575">
            <a:solidFill>
              <a:schemeClr val="bg1"/>
            </a:solidFill>
          </a:ln>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We </a:t>
            </a:r>
            <a:r>
              <a:rPr lang="en-US" sz="2400" u="sng" dirty="0">
                <a:solidFill>
                  <a:schemeClr val="bg1"/>
                </a:solidFill>
                <a:latin typeface="Arial" panose="020B0604020202020204" pitchFamily="34" charset="0"/>
                <a:cs typeface="Arial" panose="020B0604020202020204" pitchFamily="34" charset="0"/>
              </a:rPr>
              <a:t>don’t know</a:t>
            </a:r>
            <a:r>
              <a:rPr lang="en-US" sz="2400" dirty="0">
                <a:solidFill>
                  <a:schemeClr val="bg1"/>
                </a:solidFill>
                <a:latin typeface="Arial" panose="020B0604020202020204" pitchFamily="34" charset="0"/>
                <a:cs typeface="Arial" panose="020B0604020202020204" pitchFamily="34" charset="0"/>
              </a:rPr>
              <a:t>—the scriptures are </a:t>
            </a:r>
            <a:r>
              <a:rPr lang="en-US" sz="2400" b="1" dirty="0">
                <a:solidFill>
                  <a:schemeClr val="bg1"/>
                </a:solidFill>
                <a:latin typeface="Arial" panose="020B0604020202020204" pitchFamily="34" charset="0"/>
                <a:cs typeface="Arial" panose="020B0604020202020204" pitchFamily="34" charset="0"/>
              </a:rPr>
              <a:t>SILENT</a:t>
            </a:r>
            <a:r>
              <a:rPr lang="en-US" sz="2400" dirty="0">
                <a:solidFill>
                  <a:schemeClr val="bg1"/>
                </a:solidFill>
                <a:latin typeface="Arial" panose="020B0604020202020204" pitchFamily="34" charset="0"/>
                <a:cs typeface="Arial" panose="020B0604020202020204" pitchFamily="34" charset="0"/>
              </a:rPr>
              <a:t> about these!</a:t>
            </a:r>
          </a:p>
          <a:p>
            <a:pPr algn="ctr"/>
            <a:r>
              <a:rPr lang="en-US" sz="2400" dirty="0">
                <a:solidFill>
                  <a:schemeClr val="bg1"/>
                </a:solidFill>
                <a:latin typeface="Arial" panose="020B0604020202020204" pitchFamily="34" charset="0"/>
                <a:cs typeface="Arial" panose="020B0604020202020204" pitchFamily="34" charset="0"/>
              </a:rPr>
              <a:t>1 Corinthians 2:10-13</a:t>
            </a:r>
          </a:p>
        </p:txBody>
      </p:sp>
    </p:spTree>
    <p:extLst>
      <p:ext uri="{BB962C8B-B14F-4D97-AF65-F5344CB8AC3E}">
        <p14:creationId xmlns:p14="http://schemas.microsoft.com/office/powerpoint/2010/main" val="18880110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2.96296E-6 L -0.08455 -2.96296E-6 " pathEditMode="relative" rAng="0" ptsTypes="AA">
                                      <p:cBhvr>
                                        <p:cTn id="6" dur="2000" fill="hold"/>
                                        <p:tgtEl>
                                          <p:spTgt spid="6"/>
                                        </p:tgtEl>
                                        <p:attrNameLst>
                                          <p:attrName>ppt_x</p:attrName>
                                          <p:attrName>ppt_y</p:attrName>
                                        </p:attrNameLst>
                                      </p:cBhvr>
                                      <p:rCtr x="-4236" y="0"/>
                                    </p:animMotion>
                                  </p:childTnLst>
                                </p:cTn>
                              </p:par>
                              <p:par>
                                <p:cTn id="7" presetID="55"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2000" fill="hold"/>
                                        <p:tgtEl>
                                          <p:spTgt spid="5"/>
                                        </p:tgtEl>
                                        <p:attrNameLst>
                                          <p:attrName>ppt_w</p:attrName>
                                        </p:attrNameLst>
                                      </p:cBhvr>
                                      <p:tavLst>
                                        <p:tav tm="0">
                                          <p:val>
                                            <p:strVal val="#ppt_w*0.70"/>
                                          </p:val>
                                        </p:tav>
                                        <p:tav tm="100000">
                                          <p:val>
                                            <p:strVal val="#ppt_w"/>
                                          </p:val>
                                        </p:tav>
                                      </p:tavLst>
                                    </p:anim>
                                    <p:anim calcmode="lin" valueType="num">
                                      <p:cBhvr>
                                        <p:cTn id="10" dur="2000" fill="hold"/>
                                        <p:tgtEl>
                                          <p:spTgt spid="5"/>
                                        </p:tgtEl>
                                        <p:attrNameLst>
                                          <p:attrName>ppt_h</p:attrName>
                                        </p:attrNameLst>
                                      </p:cBhvr>
                                      <p:tavLst>
                                        <p:tav tm="0">
                                          <p:val>
                                            <p:strVal val="#ppt_h"/>
                                          </p:val>
                                        </p:tav>
                                        <p:tav tm="100000">
                                          <p:val>
                                            <p:strVal val="#ppt_h"/>
                                          </p:val>
                                        </p:tav>
                                      </p:tavLst>
                                    </p:anim>
                                    <p:animEffect transition="in" filter="fade">
                                      <p:cBhvr>
                                        <p:cTn id="11" dur="2000"/>
                                        <p:tgtEl>
                                          <p:spTgt spid="5"/>
                                        </p:tgtEl>
                                      </p:cBhvr>
                                    </p:animEffect>
                                  </p:childTnLst>
                                </p:cTn>
                              </p:par>
                              <p:par>
                                <p:cTn id="12" presetID="42" presetClass="path" presetSubtype="0" accel="50000" decel="50000" fill="hold" grpId="0" nodeType="withEffect">
                                  <p:stCondLst>
                                    <p:cond delay="0"/>
                                  </p:stCondLst>
                                  <p:childTnLst>
                                    <p:animMotion origin="layout" path="M 1.66667E-6 -1.85185E-6 L 0.05451 -0.00324 " pathEditMode="relative" rAng="0" ptsTypes="AA">
                                      <p:cBhvr>
                                        <p:cTn id="13" dur="2000" fill="hold"/>
                                        <p:tgtEl>
                                          <p:spTgt spid="20"/>
                                        </p:tgtEl>
                                        <p:attrNameLst>
                                          <p:attrName>ppt_x</p:attrName>
                                          <p:attrName>ppt_y</p:attrName>
                                        </p:attrNameLst>
                                      </p:cBhvr>
                                      <p:rCtr x="2726" y="-162"/>
                                    </p:animMotion>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1">
                                            <p:bg/>
                                          </p:spTgt>
                                        </p:tgtEl>
                                        <p:attrNameLst>
                                          <p:attrName>style.visibility</p:attrName>
                                        </p:attrNameLst>
                                      </p:cBhvr>
                                      <p:to>
                                        <p:strVal val="visible"/>
                                      </p:to>
                                    </p:set>
                                    <p:animEffect transition="in" filter="fade">
                                      <p:cBhvr>
                                        <p:cTn id="18" dur="2000"/>
                                        <p:tgtEl>
                                          <p:spTgt spid="21">
                                            <p:bg/>
                                          </p:spTgt>
                                        </p:tgtEl>
                                      </p:cBhvr>
                                    </p:animEffect>
                                    <p:anim calcmode="lin" valueType="num">
                                      <p:cBhvr>
                                        <p:cTn id="19" dur="2000" fill="hold"/>
                                        <p:tgtEl>
                                          <p:spTgt spid="21">
                                            <p:bg/>
                                          </p:spTgt>
                                        </p:tgtEl>
                                        <p:attrNameLst>
                                          <p:attrName>ppt_x</p:attrName>
                                        </p:attrNameLst>
                                      </p:cBhvr>
                                      <p:tavLst>
                                        <p:tav tm="0">
                                          <p:val>
                                            <p:strVal val="#ppt_x"/>
                                          </p:val>
                                        </p:tav>
                                        <p:tav tm="100000">
                                          <p:val>
                                            <p:strVal val="#ppt_x"/>
                                          </p:val>
                                        </p:tav>
                                      </p:tavLst>
                                    </p:anim>
                                    <p:anim calcmode="lin" valueType="num">
                                      <p:cBhvr>
                                        <p:cTn id="20" dur="2000" fill="hold"/>
                                        <p:tgtEl>
                                          <p:spTgt spid="21">
                                            <p:bg/>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7" presetClass="entr" presetSubtype="10" fill="hold" grpId="0" nodeType="afterEffect">
                                  <p:stCondLst>
                                    <p:cond delay="0"/>
                                  </p:stCondLst>
                                  <p:childTnLst>
                                    <p:set>
                                      <p:cBhvr>
                                        <p:cTn id="23" dur="1" fill="hold">
                                          <p:stCondLst>
                                            <p:cond delay="0"/>
                                          </p:stCondLst>
                                        </p:cTn>
                                        <p:tgtEl>
                                          <p:spTgt spid="21">
                                            <p:txEl>
                                              <p:pRg st="0" end="0"/>
                                            </p:txEl>
                                          </p:spTgt>
                                        </p:tgtEl>
                                        <p:attrNameLst>
                                          <p:attrName>style.visibility</p:attrName>
                                        </p:attrNameLst>
                                      </p:cBhvr>
                                      <p:to>
                                        <p:strVal val="visible"/>
                                      </p:to>
                                    </p:set>
                                    <p:anim calcmode="lin" valueType="num">
                                      <p:cBhvr>
                                        <p:cTn id="24" dur="20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25" dur="2000" fill="hold"/>
                                        <p:tgtEl>
                                          <p:spTgt spid="21">
                                            <p:txEl>
                                              <p:pRg st="0" end="0"/>
                                            </p:txEl>
                                          </p:spTgt>
                                        </p:tgtEl>
                                        <p:attrNameLst>
                                          <p:attrName>ppt_h</p:attrName>
                                        </p:attrNameLst>
                                      </p:cBhvr>
                                      <p:tavLst>
                                        <p:tav tm="0">
                                          <p:val>
                                            <p:strVal val="#ppt_h"/>
                                          </p:val>
                                        </p:tav>
                                        <p:tav tm="100000">
                                          <p:val>
                                            <p:strVal val="#ppt_h"/>
                                          </p:val>
                                        </p:tav>
                                      </p:tavLst>
                                    </p:anim>
                                  </p:childTnLst>
                                </p:cTn>
                              </p:par>
                            </p:childTnLst>
                          </p:cTn>
                        </p:par>
                        <p:par>
                          <p:cTn id="26" fill="hold">
                            <p:stCondLst>
                              <p:cond delay="4000"/>
                            </p:stCondLst>
                            <p:childTnLst>
                              <p:par>
                                <p:cTn id="27" presetID="17" presetClass="entr" presetSubtype="10" fill="hold" grpId="0" nodeType="afterEffect">
                                  <p:stCondLst>
                                    <p:cond delay="0"/>
                                  </p:stCondLst>
                                  <p:childTnLst>
                                    <p:set>
                                      <p:cBhvr>
                                        <p:cTn id="28" dur="1" fill="hold">
                                          <p:stCondLst>
                                            <p:cond delay="0"/>
                                          </p:stCondLst>
                                        </p:cTn>
                                        <p:tgtEl>
                                          <p:spTgt spid="21">
                                            <p:txEl>
                                              <p:pRg st="1" end="1"/>
                                            </p:txEl>
                                          </p:spTgt>
                                        </p:tgtEl>
                                        <p:attrNameLst>
                                          <p:attrName>style.visibility</p:attrName>
                                        </p:attrNameLst>
                                      </p:cBhvr>
                                      <p:to>
                                        <p:strVal val="visible"/>
                                      </p:to>
                                    </p:set>
                                    <p:anim calcmode="lin" valueType="num">
                                      <p:cBhvr>
                                        <p:cTn id="29" dur="2000" fill="hold"/>
                                        <p:tgtEl>
                                          <p:spTgt spid="21">
                                            <p:txEl>
                                              <p:pRg st="1" end="1"/>
                                            </p:txEl>
                                          </p:spTgt>
                                        </p:tgtEl>
                                        <p:attrNameLst>
                                          <p:attrName>ppt_w</p:attrName>
                                        </p:attrNameLst>
                                      </p:cBhvr>
                                      <p:tavLst>
                                        <p:tav tm="0">
                                          <p:val>
                                            <p:fltVal val="0"/>
                                          </p:val>
                                        </p:tav>
                                        <p:tav tm="100000">
                                          <p:val>
                                            <p:strVal val="#ppt_w"/>
                                          </p:val>
                                        </p:tav>
                                      </p:tavLst>
                                    </p:anim>
                                    <p:anim calcmode="lin" valueType="num">
                                      <p:cBhvr>
                                        <p:cTn id="30" dur="2000" fill="hold"/>
                                        <p:tgtEl>
                                          <p:spTgt spid="21">
                                            <p:txEl>
                                              <p:pRg st="1" end="1"/>
                                            </p:txEl>
                                          </p:spTgt>
                                        </p:tgtEl>
                                        <p:attrNameLst>
                                          <p:attrName>ppt_h</p:attrName>
                                        </p:attrNameLst>
                                      </p:cBhvr>
                                      <p:tavLst>
                                        <p:tav tm="0">
                                          <p:val>
                                            <p:strVal val="#ppt_h"/>
                                          </p:val>
                                        </p:tav>
                                        <p:tav tm="100000">
                                          <p:val>
                                            <p:strVal val="#ppt_h"/>
                                          </p:val>
                                        </p:tav>
                                      </p:tavLst>
                                    </p:anim>
                                  </p:childTnLst>
                                </p:cTn>
                              </p:par>
                            </p:childTnLst>
                          </p:cTn>
                        </p:par>
                        <p:par>
                          <p:cTn id="31" fill="hold">
                            <p:stCondLst>
                              <p:cond delay="6000"/>
                            </p:stCondLst>
                            <p:childTnLst>
                              <p:par>
                                <p:cTn id="32" presetID="17" presetClass="entr" presetSubtype="10" fill="hold" grpId="0" nodeType="afterEffect">
                                  <p:stCondLst>
                                    <p:cond delay="0"/>
                                  </p:stCondLst>
                                  <p:childTnLst>
                                    <p:set>
                                      <p:cBhvr>
                                        <p:cTn id="33" dur="1" fill="hold">
                                          <p:stCondLst>
                                            <p:cond delay="0"/>
                                          </p:stCondLst>
                                        </p:cTn>
                                        <p:tgtEl>
                                          <p:spTgt spid="21">
                                            <p:txEl>
                                              <p:pRg st="2" end="2"/>
                                            </p:txEl>
                                          </p:spTgt>
                                        </p:tgtEl>
                                        <p:attrNameLst>
                                          <p:attrName>style.visibility</p:attrName>
                                        </p:attrNameLst>
                                      </p:cBhvr>
                                      <p:to>
                                        <p:strVal val="visible"/>
                                      </p:to>
                                    </p:set>
                                    <p:anim calcmode="lin" valueType="num">
                                      <p:cBhvr>
                                        <p:cTn id="34" dur="2000" fill="hold"/>
                                        <p:tgtEl>
                                          <p:spTgt spid="21">
                                            <p:txEl>
                                              <p:pRg st="2" end="2"/>
                                            </p:txEl>
                                          </p:spTgt>
                                        </p:tgtEl>
                                        <p:attrNameLst>
                                          <p:attrName>ppt_w</p:attrName>
                                        </p:attrNameLst>
                                      </p:cBhvr>
                                      <p:tavLst>
                                        <p:tav tm="0">
                                          <p:val>
                                            <p:fltVal val="0"/>
                                          </p:val>
                                        </p:tav>
                                        <p:tav tm="100000">
                                          <p:val>
                                            <p:strVal val="#ppt_w"/>
                                          </p:val>
                                        </p:tav>
                                      </p:tavLst>
                                    </p:anim>
                                    <p:anim calcmode="lin" valueType="num">
                                      <p:cBhvr>
                                        <p:cTn id="35" dur="2000" fill="hold"/>
                                        <p:tgtEl>
                                          <p:spTgt spid="21">
                                            <p:txEl>
                                              <p:pRg st="2" end="2"/>
                                            </p:txEl>
                                          </p:spTgt>
                                        </p:tgtEl>
                                        <p:attrNameLst>
                                          <p:attrName>ppt_h</p:attrName>
                                        </p:attrNameLst>
                                      </p:cBhvr>
                                      <p:tavLst>
                                        <p:tav tm="0">
                                          <p:val>
                                            <p:strVal val="#ppt_h"/>
                                          </p:val>
                                        </p:tav>
                                        <p:tav tm="100000">
                                          <p:val>
                                            <p:strVal val="#ppt_h"/>
                                          </p:val>
                                        </p:tav>
                                      </p:tavLst>
                                    </p:anim>
                                  </p:childTnLst>
                                </p:cTn>
                              </p:par>
                            </p:childTnLst>
                          </p:cTn>
                        </p:par>
                        <p:par>
                          <p:cTn id="36" fill="hold">
                            <p:stCondLst>
                              <p:cond delay="8000"/>
                            </p:stCondLst>
                            <p:childTnLst>
                              <p:par>
                                <p:cTn id="37" presetID="17" presetClass="entr" presetSubtype="10" fill="hold" grpId="0" nodeType="afterEffect">
                                  <p:stCondLst>
                                    <p:cond delay="0"/>
                                  </p:stCondLst>
                                  <p:childTnLst>
                                    <p:set>
                                      <p:cBhvr>
                                        <p:cTn id="38" dur="1" fill="hold">
                                          <p:stCondLst>
                                            <p:cond delay="0"/>
                                          </p:stCondLst>
                                        </p:cTn>
                                        <p:tgtEl>
                                          <p:spTgt spid="21">
                                            <p:txEl>
                                              <p:pRg st="3" end="3"/>
                                            </p:txEl>
                                          </p:spTgt>
                                        </p:tgtEl>
                                        <p:attrNameLst>
                                          <p:attrName>style.visibility</p:attrName>
                                        </p:attrNameLst>
                                      </p:cBhvr>
                                      <p:to>
                                        <p:strVal val="visible"/>
                                      </p:to>
                                    </p:set>
                                    <p:anim calcmode="lin" valueType="num">
                                      <p:cBhvr>
                                        <p:cTn id="39" dur="2000" fill="hold"/>
                                        <p:tgtEl>
                                          <p:spTgt spid="21">
                                            <p:txEl>
                                              <p:pRg st="3" end="3"/>
                                            </p:txEl>
                                          </p:spTgt>
                                        </p:tgtEl>
                                        <p:attrNameLst>
                                          <p:attrName>ppt_w</p:attrName>
                                        </p:attrNameLst>
                                      </p:cBhvr>
                                      <p:tavLst>
                                        <p:tav tm="0">
                                          <p:val>
                                            <p:fltVal val="0"/>
                                          </p:val>
                                        </p:tav>
                                        <p:tav tm="100000">
                                          <p:val>
                                            <p:strVal val="#ppt_w"/>
                                          </p:val>
                                        </p:tav>
                                      </p:tavLst>
                                    </p:anim>
                                    <p:anim calcmode="lin" valueType="num">
                                      <p:cBhvr>
                                        <p:cTn id="40" dur="2000" fill="hold"/>
                                        <p:tgtEl>
                                          <p:spTgt spid="21">
                                            <p:txEl>
                                              <p:pRg st="3" end="3"/>
                                            </p:txEl>
                                          </p:spTgt>
                                        </p:tgtEl>
                                        <p:attrNameLst>
                                          <p:attrName>ppt_h</p:attrName>
                                        </p:attrNameLst>
                                      </p:cBhvr>
                                      <p:tavLst>
                                        <p:tav tm="0">
                                          <p:val>
                                            <p:strVal val="#ppt_h"/>
                                          </p:val>
                                        </p:tav>
                                        <p:tav tm="100000">
                                          <p:val>
                                            <p:strVal val="#ppt_h"/>
                                          </p:val>
                                        </p:tav>
                                      </p:tavLst>
                                    </p:anim>
                                  </p:childTnLst>
                                </p:cTn>
                              </p:par>
                            </p:childTnLst>
                          </p:cTn>
                        </p:par>
                        <p:par>
                          <p:cTn id="41" fill="hold">
                            <p:stCondLst>
                              <p:cond delay="10000"/>
                            </p:stCondLst>
                            <p:childTnLst>
                              <p:par>
                                <p:cTn id="42" presetID="17" presetClass="entr" presetSubtype="10" fill="hold" grpId="0" nodeType="afterEffect">
                                  <p:stCondLst>
                                    <p:cond delay="0"/>
                                  </p:stCondLst>
                                  <p:childTnLst>
                                    <p:set>
                                      <p:cBhvr>
                                        <p:cTn id="43" dur="1" fill="hold">
                                          <p:stCondLst>
                                            <p:cond delay="0"/>
                                          </p:stCondLst>
                                        </p:cTn>
                                        <p:tgtEl>
                                          <p:spTgt spid="21">
                                            <p:txEl>
                                              <p:pRg st="4" end="4"/>
                                            </p:txEl>
                                          </p:spTgt>
                                        </p:tgtEl>
                                        <p:attrNameLst>
                                          <p:attrName>style.visibility</p:attrName>
                                        </p:attrNameLst>
                                      </p:cBhvr>
                                      <p:to>
                                        <p:strVal val="visible"/>
                                      </p:to>
                                    </p:set>
                                    <p:anim calcmode="lin" valueType="num">
                                      <p:cBhvr>
                                        <p:cTn id="44" dur="2000" fill="hold"/>
                                        <p:tgtEl>
                                          <p:spTgt spid="21">
                                            <p:txEl>
                                              <p:pRg st="4" end="4"/>
                                            </p:txEl>
                                          </p:spTgt>
                                        </p:tgtEl>
                                        <p:attrNameLst>
                                          <p:attrName>ppt_w</p:attrName>
                                        </p:attrNameLst>
                                      </p:cBhvr>
                                      <p:tavLst>
                                        <p:tav tm="0">
                                          <p:val>
                                            <p:fltVal val="0"/>
                                          </p:val>
                                        </p:tav>
                                        <p:tav tm="100000">
                                          <p:val>
                                            <p:strVal val="#ppt_w"/>
                                          </p:val>
                                        </p:tav>
                                      </p:tavLst>
                                    </p:anim>
                                    <p:anim calcmode="lin" valueType="num">
                                      <p:cBhvr>
                                        <p:cTn id="45" dur="2000" fill="hold"/>
                                        <p:tgtEl>
                                          <p:spTgt spid="21">
                                            <p:txEl>
                                              <p:pRg st="4" end="4"/>
                                            </p:txEl>
                                          </p:spTgt>
                                        </p:tgtEl>
                                        <p:attrNameLst>
                                          <p:attrName>ppt_h</p:attrName>
                                        </p:attrNameLst>
                                      </p:cBhvr>
                                      <p:tavLst>
                                        <p:tav tm="0">
                                          <p:val>
                                            <p:strVal val="#ppt_h"/>
                                          </p:val>
                                        </p:tav>
                                        <p:tav tm="100000">
                                          <p:val>
                                            <p:strVal val="#ppt_h"/>
                                          </p:val>
                                        </p:tav>
                                      </p:tavLst>
                                    </p:anim>
                                  </p:childTnLst>
                                </p:cTn>
                              </p:par>
                            </p:childTnLst>
                          </p:cTn>
                        </p:par>
                        <p:par>
                          <p:cTn id="46" fill="hold">
                            <p:stCondLst>
                              <p:cond delay="12000"/>
                            </p:stCondLst>
                            <p:childTnLst>
                              <p:par>
                                <p:cTn id="47" presetID="17" presetClass="entr" presetSubtype="10" fill="hold" grpId="0" nodeType="afterEffect">
                                  <p:stCondLst>
                                    <p:cond delay="0"/>
                                  </p:stCondLst>
                                  <p:childTnLst>
                                    <p:set>
                                      <p:cBhvr>
                                        <p:cTn id="48" dur="1" fill="hold">
                                          <p:stCondLst>
                                            <p:cond delay="0"/>
                                          </p:stCondLst>
                                        </p:cTn>
                                        <p:tgtEl>
                                          <p:spTgt spid="21">
                                            <p:txEl>
                                              <p:pRg st="5" end="5"/>
                                            </p:txEl>
                                          </p:spTgt>
                                        </p:tgtEl>
                                        <p:attrNameLst>
                                          <p:attrName>style.visibility</p:attrName>
                                        </p:attrNameLst>
                                      </p:cBhvr>
                                      <p:to>
                                        <p:strVal val="visible"/>
                                      </p:to>
                                    </p:set>
                                    <p:anim calcmode="lin" valueType="num">
                                      <p:cBhvr>
                                        <p:cTn id="49" dur="2000" fill="hold"/>
                                        <p:tgtEl>
                                          <p:spTgt spid="21">
                                            <p:txEl>
                                              <p:pRg st="5" end="5"/>
                                            </p:txEl>
                                          </p:spTgt>
                                        </p:tgtEl>
                                        <p:attrNameLst>
                                          <p:attrName>ppt_w</p:attrName>
                                        </p:attrNameLst>
                                      </p:cBhvr>
                                      <p:tavLst>
                                        <p:tav tm="0">
                                          <p:val>
                                            <p:fltVal val="0"/>
                                          </p:val>
                                        </p:tav>
                                        <p:tav tm="100000">
                                          <p:val>
                                            <p:strVal val="#ppt_w"/>
                                          </p:val>
                                        </p:tav>
                                      </p:tavLst>
                                    </p:anim>
                                    <p:anim calcmode="lin" valueType="num">
                                      <p:cBhvr>
                                        <p:cTn id="50" dur="2000" fill="hold"/>
                                        <p:tgtEl>
                                          <p:spTgt spid="21">
                                            <p:txEl>
                                              <p:pRg st="5" end="5"/>
                                            </p:txEl>
                                          </p:spTgt>
                                        </p:tgtEl>
                                        <p:attrNameLst>
                                          <p:attrName>ppt_h</p:attrName>
                                        </p:attrNameLst>
                                      </p:cBhvr>
                                      <p:tavLst>
                                        <p:tav tm="0">
                                          <p:val>
                                            <p:strVal val="#ppt_h"/>
                                          </p:val>
                                        </p:tav>
                                        <p:tav tm="100000">
                                          <p:val>
                                            <p:strVal val="#ppt_h"/>
                                          </p:val>
                                        </p:tav>
                                      </p:tavLst>
                                    </p:anim>
                                  </p:childTnLst>
                                </p:cTn>
                              </p:par>
                            </p:childTnLst>
                          </p:cTn>
                        </p:par>
                        <p:par>
                          <p:cTn id="51" fill="hold">
                            <p:stCondLst>
                              <p:cond delay="14000"/>
                            </p:stCondLst>
                            <p:childTnLst>
                              <p:par>
                                <p:cTn id="52" presetID="42" presetClass="entr" presetSubtype="0" fill="hold" grpId="0" nodeType="afterEffect">
                                  <p:stCondLst>
                                    <p:cond delay="100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2000"/>
                                        <p:tgtEl>
                                          <p:spTgt spid="22"/>
                                        </p:tgtEl>
                                      </p:cBhvr>
                                    </p:animEffect>
                                    <p:anim calcmode="lin" valueType="num">
                                      <p:cBhvr>
                                        <p:cTn id="55" dur="2000" fill="hold"/>
                                        <p:tgtEl>
                                          <p:spTgt spid="22"/>
                                        </p:tgtEl>
                                        <p:attrNameLst>
                                          <p:attrName>ppt_x</p:attrName>
                                        </p:attrNameLst>
                                      </p:cBhvr>
                                      <p:tavLst>
                                        <p:tav tm="0">
                                          <p:val>
                                            <p:strVal val="#ppt_x"/>
                                          </p:val>
                                        </p:tav>
                                        <p:tav tm="100000">
                                          <p:val>
                                            <p:strVal val="#ppt_x"/>
                                          </p:val>
                                        </p:tav>
                                      </p:tavLst>
                                    </p:anim>
                                    <p:anim calcmode="lin" valueType="num">
                                      <p:cBhvr>
                                        <p:cTn id="56" dur="2000" fill="hold"/>
                                        <p:tgtEl>
                                          <p:spTgt spid="22"/>
                                        </p:tgtEl>
                                        <p:attrNameLst>
                                          <p:attrName>ppt_y</p:attrName>
                                        </p:attrNameLst>
                                      </p:cBhvr>
                                      <p:tavLst>
                                        <p:tav tm="0">
                                          <p:val>
                                            <p:strVal val="#ppt_y+.1"/>
                                          </p:val>
                                        </p:tav>
                                        <p:tav tm="100000">
                                          <p:val>
                                            <p:strVal val="#ppt_y"/>
                                          </p:val>
                                        </p:tav>
                                      </p:tavLst>
                                    </p:anim>
                                  </p:childTnLst>
                                </p:cTn>
                              </p:par>
                            </p:childTnLst>
                          </p:cTn>
                        </p:par>
                        <p:par>
                          <p:cTn id="57" fill="hold">
                            <p:stCondLst>
                              <p:cond delay="17000"/>
                            </p:stCondLst>
                            <p:childTnLst>
                              <p:par>
                                <p:cTn id="58" presetID="31" presetClass="entr" presetSubtype="0" fill="hold" grpId="0" nodeType="afterEffect">
                                  <p:stCondLst>
                                    <p:cond delay="2000"/>
                                  </p:stCondLst>
                                  <p:childTnLst>
                                    <p:set>
                                      <p:cBhvr>
                                        <p:cTn id="59" dur="1" fill="hold">
                                          <p:stCondLst>
                                            <p:cond delay="0"/>
                                          </p:stCondLst>
                                        </p:cTn>
                                        <p:tgtEl>
                                          <p:spTgt spid="23"/>
                                        </p:tgtEl>
                                        <p:attrNameLst>
                                          <p:attrName>style.visibility</p:attrName>
                                        </p:attrNameLst>
                                      </p:cBhvr>
                                      <p:to>
                                        <p:strVal val="visible"/>
                                      </p:to>
                                    </p:set>
                                    <p:anim calcmode="lin" valueType="num">
                                      <p:cBhvr>
                                        <p:cTn id="60" dur="2000" fill="hold"/>
                                        <p:tgtEl>
                                          <p:spTgt spid="23"/>
                                        </p:tgtEl>
                                        <p:attrNameLst>
                                          <p:attrName>ppt_w</p:attrName>
                                        </p:attrNameLst>
                                      </p:cBhvr>
                                      <p:tavLst>
                                        <p:tav tm="0">
                                          <p:val>
                                            <p:fltVal val="0"/>
                                          </p:val>
                                        </p:tav>
                                        <p:tav tm="100000">
                                          <p:val>
                                            <p:strVal val="#ppt_w"/>
                                          </p:val>
                                        </p:tav>
                                      </p:tavLst>
                                    </p:anim>
                                    <p:anim calcmode="lin" valueType="num">
                                      <p:cBhvr>
                                        <p:cTn id="61" dur="2000" fill="hold"/>
                                        <p:tgtEl>
                                          <p:spTgt spid="23"/>
                                        </p:tgtEl>
                                        <p:attrNameLst>
                                          <p:attrName>ppt_h</p:attrName>
                                        </p:attrNameLst>
                                      </p:cBhvr>
                                      <p:tavLst>
                                        <p:tav tm="0">
                                          <p:val>
                                            <p:fltVal val="0"/>
                                          </p:val>
                                        </p:tav>
                                        <p:tav tm="100000">
                                          <p:val>
                                            <p:strVal val="#ppt_h"/>
                                          </p:val>
                                        </p:tav>
                                      </p:tavLst>
                                    </p:anim>
                                    <p:anim calcmode="lin" valueType="num">
                                      <p:cBhvr>
                                        <p:cTn id="62" dur="2000" fill="hold"/>
                                        <p:tgtEl>
                                          <p:spTgt spid="23"/>
                                        </p:tgtEl>
                                        <p:attrNameLst>
                                          <p:attrName>style.rotation</p:attrName>
                                        </p:attrNameLst>
                                      </p:cBhvr>
                                      <p:tavLst>
                                        <p:tav tm="0">
                                          <p:val>
                                            <p:fltVal val="90"/>
                                          </p:val>
                                        </p:tav>
                                        <p:tav tm="100000">
                                          <p:val>
                                            <p:fltVal val="0"/>
                                          </p:val>
                                        </p:tav>
                                      </p:tavLst>
                                    </p:anim>
                                    <p:animEffect transition="in" filter="fade">
                                      <p:cBhvr>
                                        <p:cTn id="63"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0" grpId="0"/>
      <p:bldP spid="21" grpId="0" uiExpand="1" build="p" bldLvl="5"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E4CF"/>
        </a:solidFill>
        <a:effectLst/>
      </p:bgPr>
    </p:bg>
    <p:spTree>
      <p:nvGrpSpPr>
        <p:cNvPr id="1" name=""/>
        <p:cNvGrpSpPr/>
        <p:nvPr/>
      </p:nvGrpSpPr>
      <p:grpSpPr>
        <a:xfrm>
          <a:off x="0" y="0"/>
          <a:ext cx="0" cy="0"/>
          <a:chOff x="0" y="0"/>
          <a:chExt cx="0" cy="0"/>
        </a:xfrm>
      </p:grpSpPr>
      <p:pic>
        <p:nvPicPr>
          <p:cNvPr id="4" name="Content Placeholder 4" descr="A silhouette of a person&#10;&#10;Description automatically generated with low confidence">
            <a:extLst>
              <a:ext uri="{FF2B5EF4-FFF2-40B4-BE49-F238E27FC236}">
                <a16:creationId xmlns:a16="http://schemas.microsoft.com/office/drawing/2014/main" id="{B1341E43-8338-34D4-978E-BAE1B4DA59A5}"/>
              </a:ext>
            </a:extLst>
          </p:cNvPr>
          <p:cNvPicPr>
            <a:picLocks noChangeAspect="1"/>
          </p:cNvPicPr>
          <p:nvPr/>
        </p:nvPicPr>
        <p:blipFill rotWithShape="1">
          <a:blip r:embed="rId2">
            <a:duotone>
              <a:prstClr val="black"/>
              <a:srgbClr val="D9C3A5">
                <a:tint val="50000"/>
                <a:satMod val="180000"/>
              </a:srgbClr>
            </a:duotone>
          </a:blip>
          <a:srcRect t="2661" r="4" b="4"/>
          <a:stretch/>
        </p:blipFill>
        <p:spPr>
          <a:xfrm>
            <a:off x="216961" y="3628263"/>
            <a:ext cx="4355039" cy="3018567"/>
          </a:xfrm>
          <a:prstGeom prst="rect">
            <a:avLst/>
          </a:prstGeom>
        </p:spPr>
      </p:pic>
      <p:sp>
        <p:nvSpPr>
          <p:cNvPr id="8" name="Rectangle 7">
            <a:extLst>
              <a:ext uri="{FF2B5EF4-FFF2-40B4-BE49-F238E27FC236}">
                <a16:creationId xmlns:a16="http://schemas.microsoft.com/office/drawing/2014/main" id="{E7668996-A285-305A-B559-637943794FB2}"/>
              </a:ext>
            </a:extLst>
          </p:cNvPr>
          <p:cNvSpPr/>
          <p:nvPr/>
        </p:nvSpPr>
        <p:spPr>
          <a:xfrm>
            <a:off x="4932218" y="332510"/>
            <a:ext cx="3994821" cy="6192982"/>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4162291-5E31-CFA1-50A9-11DA45324763}"/>
              </a:ext>
            </a:extLst>
          </p:cNvPr>
          <p:cNvSpPr txBox="1"/>
          <p:nvPr/>
        </p:nvSpPr>
        <p:spPr>
          <a:xfrm>
            <a:off x="5038151" y="400736"/>
            <a:ext cx="3888888" cy="6124754"/>
          </a:xfrm>
          <a:prstGeom prst="rect">
            <a:avLst/>
          </a:prstGeom>
          <a:noFill/>
        </p:spPr>
        <p:txBody>
          <a:bodyPr wrap="square" rtlCol="0">
            <a:spAutoFit/>
          </a:bodyPr>
          <a:lstStyle/>
          <a:p>
            <a:pPr>
              <a:spcAft>
                <a:spcPts val="1200"/>
              </a:spcAft>
            </a:pPr>
            <a:r>
              <a:rPr lang="en-US" sz="2700" dirty="0">
                <a:latin typeface="Arial" panose="020B0604020202020204" pitchFamily="34" charset="0"/>
                <a:cs typeface="Arial" panose="020B0604020202020204" pitchFamily="34" charset="0"/>
              </a:rPr>
              <a:t>“If this so-called ‘law of silence’ were to be followed ‘religiously,’ then our PA systems, PowerPoint usage, song books, and other things which we commonly use in worship would all be outlawed. It really is time to apply some common sense to this ‘law,’ and the way it is applied by so many…”</a:t>
            </a:r>
          </a:p>
        </p:txBody>
      </p:sp>
      <p:sp>
        <p:nvSpPr>
          <p:cNvPr id="10" name="Cloud Callout 9">
            <a:extLst>
              <a:ext uri="{FF2B5EF4-FFF2-40B4-BE49-F238E27FC236}">
                <a16:creationId xmlns:a16="http://schemas.microsoft.com/office/drawing/2014/main" id="{64BF3FC9-8F27-AE27-047D-FA16D1EDE2F4}"/>
              </a:ext>
            </a:extLst>
          </p:cNvPr>
          <p:cNvSpPr/>
          <p:nvPr/>
        </p:nvSpPr>
        <p:spPr>
          <a:xfrm>
            <a:off x="332508" y="332509"/>
            <a:ext cx="4239491" cy="3018567"/>
          </a:xfrm>
          <a:prstGeom prst="cloudCallou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6C3C635-3D26-C1D0-A327-04A7AADD1D0F}"/>
              </a:ext>
            </a:extLst>
          </p:cNvPr>
          <p:cNvSpPr/>
          <p:nvPr/>
        </p:nvSpPr>
        <p:spPr>
          <a:xfrm>
            <a:off x="552630" y="620052"/>
            <a:ext cx="4019370" cy="1754326"/>
          </a:xfrm>
          <a:prstGeom prst="rect">
            <a:avLst/>
          </a:prstGeom>
          <a:noFill/>
        </p:spPr>
        <p:txBody>
          <a:bodyPr wrap="none" lIns="91440" tIns="45720" rIns="91440" bIns="45720">
            <a:spAutoFit/>
          </a:bodyPr>
          <a:lstStyle/>
          <a:p>
            <a:pPr algn="ctr"/>
            <a:r>
              <a:rPr lang="en-US" sz="5400" b="0" cap="none" spc="3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Hmm,</a:t>
            </a:r>
          </a:p>
          <a:p>
            <a:pPr algn="ctr"/>
            <a:r>
              <a:rPr lang="en-US" sz="5400" spc="3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 Wonder…</a:t>
            </a:r>
            <a:endParaRPr lang="en-US" sz="5400" b="0" cap="none" spc="3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6435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strVal val="#ppt_w*0.70"/>
                                          </p:val>
                                        </p:tav>
                                        <p:tav tm="100000">
                                          <p:val>
                                            <p:strVal val="#ppt_w"/>
                                          </p:val>
                                        </p:tav>
                                      </p:tavLst>
                                    </p:anim>
                                    <p:anim calcmode="lin" valueType="num">
                                      <p:cBhvr>
                                        <p:cTn id="8" dur="2000" fill="hold"/>
                                        <p:tgtEl>
                                          <p:spTgt spid="9"/>
                                        </p:tgtEl>
                                        <p:attrNameLst>
                                          <p:attrName>ppt_h</p:attrName>
                                        </p:attrNameLst>
                                      </p:cBhvr>
                                      <p:tavLst>
                                        <p:tav tm="0">
                                          <p:val>
                                            <p:strVal val="#ppt_h"/>
                                          </p:val>
                                        </p:tav>
                                        <p:tav tm="100000">
                                          <p:val>
                                            <p:strVal val="#ppt_h"/>
                                          </p:val>
                                        </p:tav>
                                      </p:tavLst>
                                    </p:anim>
                                    <p:animEffect transition="in" filter="fade">
                                      <p:cBhvr>
                                        <p:cTn id="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203</TotalTime>
  <Words>1877</Words>
  <Application>Microsoft Office PowerPoint</Application>
  <PresentationFormat>On-screen Show (4:3)</PresentationFormat>
  <Paragraphs>91</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 Bronger</dc:creator>
  <cp:lastModifiedBy>Southside AV Room</cp:lastModifiedBy>
  <cp:revision>8</cp:revision>
  <dcterms:created xsi:type="dcterms:W3CDTF">2024-02-01T18:22:19Z</dcterms:created>
  <dcterms:modified xsi:type="dcterms:W3CDTF">2024-02-18T14:43:51Z</dcterms:modified>
</cp:coreProperties>
</file>