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D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3"/>
    <p:restoredTop sz="96197"/>
  </p:normalViewPr>
  <p:slideViewPr>
    <p:cSldViewPr snapToGrid="0" showGuides="1">
      <p:cViewPr varScale="1">
        <p:scale>
          <a:sx n="114" d="100"/>
          <a:sy n="114" d="100"/>
        </p:scale>
        <p:origin x="1524" y="10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thside AV Room" userId="15801df454faf552" providerId="LiveId" clId="{50239302-3634-40DC-A3B4-1FF06FA4C9E5}"/>
    <pc:docChg chg="delSld modSld sldOrd">
      <pc:chgData name="Southside AV Room" userId="15801df454faf552" providerId="LiveId" clId="{50239302-3634-40DC-A3B4-1FF06FA4C9E5}" dt="2024-02-16T21:48:36.030" v="3"/>
      <pc:docMkLst>
        <pc:docMk/>
      </pc:docMkLst>
      <pc:sldChg chg="ord">
        <pc:chgData name="Southside AV Room" userId="15801df454faf552" providerId="LiveId" clId="{50239302-3634-40DC-A3B4-1FF06FA4C9E5}" dt="2024-02-16T21:48:36.030" v="3"/>
        <pc:sldMkLst>
          <pc:docMk/>
          <pc:sldMk cId="471830254" sldId="256"/>
        </pc:sldMkLst>
      </pc:sldChg>
      <pc:sldChg chg="del">
        <pc:chgData name="Southside AV Room" userId="15801df454faf552" providerId="LiveId" clId="{50239302-3634-40DC-A3B4-1FF06FA4C9E5}" dt="2024-02-16T21:48:13.402" v="0" actId="47"/>
        <pc:sldMkLst>
          <pc:docMk/>
          <pc:sldMk cId="2496454700" sldId="257"/>
        </pc:sldMkLst>
      </pc:sldChg>
      <pc:sldChg chg="del">
        <pc:chgData name="Southside AV Room" userId="15801df454faf552" providerId="LiveId" clId="{50239302-3634-40DC-A3B4-1FF06FA4C9E5}" dt="2024-02-16T21:48:30.641" v="1" actId="47"/>
        <pc:sldMkLst>
          <pc:docMk/>
          <pc:sldMk cId="2146942672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8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5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755E-E998-0D0D-079D-29B948A3D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29C19-E1B2-DF0D-C073-FD8A62562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633EE-69E0-D96C-3985-8B394EF92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140F3-F437-3489-76D8-62969570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C6A36-D4A6-86A0-DADE-62CA5D3E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EBFC-E36F-3E28-B91F-FAB8ACAC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B3D4-18AD-69FE-3023-71ECE2044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F25B-2327-5EEF-C673-418AA731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F16AC-0A53-D198-040E-B00244440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E3E94-CC8C-DE80-1F92-88A01289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9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00AA-A226-E555-D436-F3C6D1A8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82DBA-8F8F-BCFE-61BA-C1AB2F57B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13663-DF36-14CE-0EEF-7FDD9133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59921-848D-17DB-18CB-14121C9C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7466-EEDC-04D5-3584-54EBC77F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1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EF30-1D66-D5B9-DCDB-640A6787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20BC1-3746-5CB6-9460-147CC24E5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93FF4-6FFC-FA6E-475E-B7D0AD92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741F9-888B-46A6-1D38-DC09E55C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D61D5-0CBB-DB5C-2CFA-FAFFC726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36DED-CDB1-6487-855E-1BEE7960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6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83782-3E57-317E-05FB-F5CF2CCC0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C41F8-015B-95F8-242B-F3160BACC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32622-8C6F-52DC-0931-D5067A6AD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1154F-87F7-96EC-0D6D-5C01C0F61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8DF05-AC5B-0935-3CBF-3951FA195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14E87-C589-71CC-BF03-C967DA56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74AC2-027C-E1AE-B1F8-14A6E99E6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2D6044-F03A-C387-021A-B27E0513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4DFD-EC64-39BF-94C8-0587A910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18C7A2-9D4E-D20A-3E31-0854C5E1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EE571-EBE3-FCDC-3AB3-D64E1DDE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0A460-9E5E-760B-1B15-B43BD1ED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0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05C53-5C38-B111-5878-2F7489E8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201CB-EA55-6C65-D597-4DB7A678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BF6BC-8BCB-FF49-9793-1E0713E9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90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7D87-9609-3670-9229-C6C58392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47D-CDC5-AD6C-85E0-83EF6CECE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D7E4E-A488-FBA1-A96D-268BA5C1C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81296-1EF7-600F-BF32-04BC131C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1A2A2-F138-DE00-3C65-D011B418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CB57-0182-206D-B7AF-F092D152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5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39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6023-E9D7-4547-A986-38A92E98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16ECA-496C-8EED-B758-31C8FCEB4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962E9-4B2D-1B48-E9DD-04D076610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59AF5-9E33-7946-695E-A96BB9B3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70627-35B6-096E-9CCA-F1D9FA7E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65719-CBAF-BDCA-AA47-C784074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91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4EA3E-BD04-DB46-7ED8-55DA5BEE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91C88-3727-8C1E-FA58-379F1417B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C620F-7F2B-D926-D29B-4D5BAD8D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CE047-B6AA-79CA-C32F-59044522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34AC8-EB08-EDB6-6C96-A658B96C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623F4-DD3E-0DA7-D955-0C75216E2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AC72F-FD9B-3DBB-66D2-BD2073B6C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7E98-1F03-38C6-F59C-EB8CF5AE0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648C-0CAC-8D2D-5F73-8B5547A7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18B42-06EE-166D-7F77-A2CA51AF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9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97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5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8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7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EA6-1F57-6E4A-ADDF-985C268654A8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F776-1CED-314F-BB83-7450C86D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2150-5292-298C-953D-8037F797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FF630-6E14-0DC6-1A8B-0FEEF68F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65D3E-EFC7-C87C-2014-DF63704DB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903C-72C0-0F4E-A22B-9F57B357672B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6C749-0227-5231-E023-528264EE9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C94ED-A963-89EA-A991-61C83E8FF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E3B49-196A-E548-B2D5-12C2CE73D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AB4D11D-036E-581D-5CD9-95EB93DD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91" b="8740"/>
          <a:stretch/>
        </p:blipFill>
        <p:spPr>
          <a:xfrm>
            <a:off x="20" y="10"/>
            <a:ext cx="9143980" cy="4605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829" y="4525778"/>
            <a:ext cx="9155399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CC028138-29DA-BDE3-423B-32C12A5A7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205" y="2027880"/>
            <a:ext cx="1632901" cy="2360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C5E00-E13B-FE99-4288-56C6AC6ECA31}"/>
              </a:ext>
            </a:extLst>
          </p:cNvPr>
          <p:cNvSpPr txBox="1"/>
          <p:nvPr/>
        </p:nvSpPr>
        <p:spPr>
          <a:xfrm>
            <a:off x="193638" y="4762793"/>
            <a:ext cx="88284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Come mothers and fathers-throughout the land</a:t>
            </a:r>
            <a:br>
              <a:rPr lang="en-US" sz="2500" dirty="0"/>
            </a:br>
            <a:r>
              <a:rPr lang="en-US" sz="2500" dirty="0"/>
              <a:t>And don't criticize-what you can't understand</a:t>
            </a:r>
            <a:br>
              <a:rPr lang="en-US" sz="2500" dirty="0"/>
            </a:br>
            <a:r>
              <a:rPr lang="en-US" sz="2500" dirty="0"/>
              <a:t>Your sons and your daughters-are beyond your command</a:t>
            </a:r>
            <a:br>
              <a:rPr lang="en-US" sz="2500" dirty="0"/>
            </a:br>
            <a:r>
              <a:rPr lang="en-US" sz="2500" dirty="0"/>
              <a:t>Your old road is rapidly </a:t>
            </a:r>
            <a:r>
              <a:rPr lang="en-US" sz="2500" dirty="0" err="1"/>
              <a:t>agin</a:t>
            </a:r>
            <a:r>
              <a:rPr lang="en-US" sz="2500" dirty="0"/>
              <a:t>’ –please get out of the new one</a:t>
            </a:r>
            <a:br>
              <a:rPr lang="en-US" sz="2500" dirty="0"/>
            </a:br>
            <a:r>
              <a:rPr lang="en-US" sz="2500" dirty="0"/>
              <a:t>If you can't lend your hand-for the times they are a-</a:t>
            </a:r>
            <a:r>
              <a:rPr lang="en-US" sz="2500" dirty="0" err="1"/>
              <a:t>changin</a:t>
            </a:r>
            <a:r>
              <a:rPr lang="en-US" sz="2500" dirty="0"/>
              <a:t>'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F09E0-4B34-1763-0C09-E3DEAD736083}"/>
              </a:ext>
            </a:extLst>
          </p:cNvPr>
          <p:cNvSpPr txBox="1"/>
          <p:nvPr/>
        </p:nvSpPr>
        <p:spPr>
          <a:xfrm>
            <a:off x="6972696" y="1001032"/>
            <a:ext cx="1957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Bob Dylan</a:t>
            </a:r>
          </a:p>
          <a:p>
            <a:pPr algn="ctr"/>
            <a:r>
              <a:rPr lang="en-US" sz="2800" dirty="0"/>
              <a:t>1964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8D5C23-EF65-A891-0864-9D82B95FD3A7}"/>
              </a:ext>
            </a:extLst>
          </p:cNvPr>
          <p:cNvSpPr/>
          <p:nvPr/>
        </p:nvSpPr>
        <p:spPr>
          <a:xfrm>
            <a:off x="6804212" y="1022548"/>
            <a:ext cx="2248348" cy="341972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ark, nature, night sky&#10;&#10;Description automatically generated">
            <a:extLst>
              <a:ext uri="{FF2B5EF4-FFF2-40B4-BE49-F238E27FC236}">
                <a16:creationId xmlns:a16="http://schemas.microsoft.com/office/drawing/2014/main" id="{1A38E168-B5D3-761C-99BF-756C54758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066" b="-1"/>
          <a:stretch/>
        </p:blipFill>
        <p:spPr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6" name="Picture 5" descr="A deer in a forest&#10;&#10;Description automatically generated with medium confidence">
            <a:extLst>
              <a:ext uri="{FF2B5EF4-FFF2-40B4-BE49-F238E27FC236}">
                <a16:creationId xmlns:a16="http://schemas.microsoft.com/office/drawing/2014/main" id="{8165C982-F3A6-643D-FE69-4BF24430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5" r="22228" b="-2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78E6973-D563-8FDD-FCC7-694175520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61" r="12028" b="2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7" name="Picture 6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97E4C939-D589-B212-3736-31A7D6501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0" r="6842" b="2"/>
          <a:stretch/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Content Placeholder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86AD704-79F8-40DB-4F08-4FDE1BBF8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" r="4501" b="-1"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F6B671-7882-201E-D519-F9BC7B1E510F}"/>
              </a:ext>
            </a:extLst>
          </p:cNvPr>
          <p:cNvSpPr/>
          <p:nvPr/>
        </p:nvSpPr>
        <p:spPr>
          <a:xfrm>
            <a:off x="594521" y="64717"/>
            <a:ext cx="2983230" cy="1303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6D0EC6E-57A7-7DD4-234B-49D46C79AE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39" t="6127" r="9635" b="25514"/>
          <a:stretch/>
        </p:blipFill>
        <p:spPr>
          <a:xfrm>
            <a:off x="708982" y="0"/>
            <a:ext cx="2754308" cy="1184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9C7B5B-B214-C4C5-A0F8-A27015D5CAF9}"/>
              </a:ext>
            </a:extLst>
          </p:cNvPr>
          <p:cNvSpPr txBox="1"/>
          <p:nvPr/>
        </p:nvSpPr>
        <p:spPr>
          <a:xfrm>
            <a:off x="594521" y="1150352"/>
            <a:ext cx="298323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cs typeface="Arial" panose="020B0604020202020204" pitchFamily="34" charset="0"/>
              </a:rPr>
              <a:t>all</a:t>
            </a:r>
            <a:r>
              <a:rPr lang="en-US" sz="2400" dirty="0">
                <a:cs typeface="Arial" panose="020B0604020202020204" pitchFamily="34" charset="0"/>
              </a:rPr>
              <a:t> under His dominion cannot change</a:t>
            </a:r>
          </a:p>
        </p:txBody>
      </p:sp>
    </p:spTree>
    <p:extLst>
      <p:ext uri="{BB962C8B-B14F-4D97-AF65-F5344CB8AC3E}">
        <p14:creationId xmlns:p14="http://schemas.microsoft.com/office/powerpoint/2010/main" val="28555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7B7E25E-CBDF-C359-4FAE-BFFADE150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FAF86B-BB65-E3B5-86AB-3298BB8CC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9" t="11182" r="5937" b="37911"/>
          <a:stretch/>
        </p:blipFill>
        <p:spPr>
          <a:xfrm>
            <a:off x="480060" y="5018645"/>
            <a:ext cx="8183880" cy="1161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2A5CD-5FEC-5701-79AC-712CF4B2A705}"/>
              </a:ext>
            </a:extLst>
          </p:cNvPr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FF">
              <a:alpha val="7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You shall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not add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to the word which I command you,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nor take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it, that you may keep the commandments of the </a:t>
            </a:r>
            <a:r>
              <a:rPr lang="en-US" sz="2400" i="1" cap="sm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your God which I command you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 Deuteronomy 4:2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9BDE0A-5D54-293A-CA8B-8B32A1C768D6}"/>
              </a:ext>
            </a:extLst>
          </p:cNvPr>
          <p:cNvSpPr txBox="1"/>
          <p:nvPr/>
        </p:nvSpPr>
        <p:spPr>
          <a:xfrm>
            <a:off x="20" y="1262050"/>
            <a:ext cx="9143980" cy="1200329"/>
          </a:xfrm>
          <a:prstGeom prst="rect">
            <a:avLst/>
          </a:prstGeom>
          <a:solidFill>
            <a:srgbClr val="FFFFFF">
              <a:alpha val="7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But even if we, or an angel from heaven, preach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any other gospel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you than what we have preached to you, let him be accursed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Galatians 1:8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2B643-56D9-9D91-6957-4F139F268A7F}"/>
              </a:ext>
            </a:extLst>
          </p:cNvPr>
          <p:cNvSpPr txBox="1"/>
          <p:nvPr/>
        </p:nvSpPr>
        <p:spPr>
          <a:xfrm>
            <a:off x="0" y="2521407"/>
            <a:ext cx="9143980" cy="2308324"/>
          </a:xfrm>
          <a:prstGeom prst="rect">
            <a:avLst/>
          </a:prstGeom>
          <a:solidFill>
            <a:srgbClr val="FFFFFF">
              <a:alpha val="7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For I testify to everyone who hears the words of the prophecy of this book: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If anyone adds to these things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God will add to him the plagues that are written in this book; and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if anyone takes away from the words of the book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of this prophecy, God shall take away his part from the Book of Life, from the holy city, and from the things which are written in this book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Revelation 22:18-19</a:t>
            </a:r>
          </a:p>
        </p:txBody>
      </p:sp>
    </p:spTree>
    <p:extLst>
      <p:ext uri="{BB962C8B-B14F-4D97-AF65-F5344CB8AC3E}">
        <p14:creationId xmlns:p14="http://schemas.microsoft.com/office/powerpoint/2010/main" val="71099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a river&#10;&#10;Description automatically generated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4" t="9091" r="2138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44058" y="3953998"/>
            <a:ext cx="3993594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Plan of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16CEB-E27C-E1AF-2BAD-D4D1EF03A329}"/>
              </a:ext>
            </a:extLst>
          </p:cNvPr>
          <p:cNvSpPr txBox="1"/>
          <p:nvPr/>
        </p:nvSpPr>
        <p:spPr>
          <a:xfrm>
            <a:off x="4125748" y="695873"/>
            <a:ext cx="4974194" cy="5539978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Still Sin, Rom 3:10, 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Wages the Same, Rom 6:23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is only Solution, Jn 14:6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Message the Same, Lk 24:47; Acts 2:14, 37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Hear: Rom 10:17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Believe: Jn 8:24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Repent: Acts 17:30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Confess: Acts 8:37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Baptized: Acts 22:16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 Faithfully: Rev 2:10</a:t>
            </a:r>
          </a:p>
        </p:txBody>
      </p:sp>
    </p:spTree>
    <p:extLst>
      <p:ext uri="{BB962C8B-B14F-4D97-AF65-F5344CB8AC3E}">
        <p14:creationId xmlns:p14="http://schemas.microsoft.com/office/powerpoint/2010/main" val="156622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44058" y="3953998"/>
            <a:ext cx="3993594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Collective Worship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75B92-C3D4-AFEB-FAEA-A9DD37652286}"/>
              </a:ext>
            </a:extLst>
          </p:cNvPr>
          <p:cNvSpPr txBox="1"/>
          <p:nvPr/>
        </p:nvSpPr>
        <p:spPr>
          <a:xfrm>
            <a:off x="4125748" y="258901"/>
            <a:ext cx="4974194" cy="6340197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Still Demands our Worship, Jn 4:24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Still Wonders Why, Lk 6:46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church is Still to glorify God, Eph 3:21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1st Day of the Week, Lord’s Supper, Lk 22:19, Acts 20:7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Contribution, 1 Cor 16:1-2; 2 Cor 8:7; 9:7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Singing, Eph 5:19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Prayer, 1 Cor 14:15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Teaching / Preaching, Matt 15:9; 1 Cor 14:19</a:t>
            </a:r>
          </a:p>
        </p:txBody>
      </p:sp>
    </p:spTree>
    <p:extLst>
      <p:ext uri="{BB962C8B-B14F-4D97-AF65-F5344CB8AC3E}">
        <p14:creationId xmlns:p14="http://schemas.microsoft.com/office/powerpoint/2010/main" val="1738016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26" r="10026"/>
          <a:stretch/>
        </p:blipFill>
        <p:spPr>
          <a:xfrm>
            <a:off x="20" y="10"/>
            <a:ext cx="9143980" cy="6949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44058" y="3953998"/>
            <a:ext cx="3993594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Male &amp; Female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6070D-D487-D3A2-19C8-7DE12AE9CF44}"/>
              </a:ext>
            </a:extLst>
          </p:cNvPr>
          <p:cNvSpPr txBox="1"/>
          <p:nvPr/>
        </p:nvSpPr>
        <p:spPr>
          <a:xfrm>
            <a:off x="4200886" y="1827044"/>
            <a:ext cx="4899056" cy="4770537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Created only two Sexes (Genders), Gen 1:27; Matt 19:4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NEVER spoke of multiple genders, Deut 31:12; Lev 20:27; 1 Cor 11:3-16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True Science  (not fake science) confirms this.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Hormones, implants, surgeries does not change one’s sex.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Cross-Dressing is sinful, Deut 22:5</a:t>
            </a:r>
          </a:p>
        </p:txBody>
      </p:sp>
    </p:spTree>
    <p:extLst>
      <p:ext uri="{BB962C8B-B14F-4D97-AF65-F5344CB8AC3E}">
        <p14:creationId xmlns:p14="http://schemas.microsoft.com/office/powerpoint/2010/main" val="3201868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91" r="11391"/>
          <a:stretch/>
        </p:blipFill>
        <p:spPr>
          <a:xfrm>
            <a:off x="20" y="10"/>
            <a:ext cx="9143980" cy="69494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-10860" y="3953998"/>
            <a:ext cx="4103431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Institution of Marriage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EF250-FDD3-B228-9E16-DD660E11ABC9}"/>
              </a:ext>
            </a:extLst>
          </p:cNvPr>
          <p:cNvSpPr txBox="1"/>
          <p:nvPr/>
        </p:nvSpPr>
        <p:spPr>
          <a:xfrm>
            <a:off x="4138290" y="1009395"/>
            <a:ext cx="4949129" cy="5724644"/>
          </a:xfrm>
          <a:prstGeom prst="rect">
            <a:avLst/>
          </a:prstGeom>
          <a:solidFill>
            <a:srgbClr val="FFFFFF">
              <a:alpha val="79608"/>
            </a:srgb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intended marriage to be for a man &amp; woman, Gen 2:24; Matt 19:4-6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joins together a man &amp; woman—He never joins any same-sex couple, Rom 1:26-28; Lev 18:22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created marriage to last a for lifetime, Matt 19:6, 19; Mal 2:16; Rom 7:2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intends for children to be raised in a home with a mother (female) &amp; father (male), Eph 6:1-2, Prov 1:8</a:t>
            </a:r>
          </a:p>
        </p:txBody>
      </p:sp>
    </p:spTree>
    <p:extLst>
      <p:ext uri="{BB962C8B-B14F-4D97-AF65-F5344CB8AC3E}">
        <p14:creationId xmlns:p14="http://schemas.microsoft.com/office/powerpoint/2010/main" val="114698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1" r="806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-10860" y="3953998"/>
            <a:ext cx="4103431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Preborn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EE282-688A-EF46-D6A1-B0322B8F9E80}"/>
              </a:ext>
            </a:extLst>
          </p:cNvPr>
          <p:cNvSpPr txBox="1"/>
          <p:nvPr/>
        </p:nvSpPr>
        <p:spPr>
          <a:xfrm>
            <a:off x="4217731" y="868203"/>
            <a:ext cx="4811969" cy="5293757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Abortion is Murder, Exod 21:22-25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life in the womb is a creation of God, Psa 139:13-16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aware of the life within the womb, Isa 44:24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Jeremiah was a prophet of God before he was born, Jer 1:5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 was an apostle of Christ before he was born, Gal 1:15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Life (born &amp; unborn) is precious to God.</a:t>
            </a:r>
          </a:p>
        </p:txBody>
      </p:sp>
    </p:spTree>
    <p:extLst>
      <p:ext uri="{BB962C8B-B14F-4D97-AF65-F5344CB8AC3E}">
        <p14:creationId xmlns:p14="http://schemas.microsoft.com/office/powerpoint/2010/main" val="531576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C1982-9879-FDF4-01ED-8E0A4A49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6" r="555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96ACED-9F6B-4CC5-A927-FB932E0F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764612"/>
            <a:ext cx="408171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7896D-E0C3-B467-3781-ACBD246586FA}"/>
              </a:ext>
            </a:extLst>
          </p:cNvPr>
          <p:cNvSpPr/>
          <p:nvPr/>
        </p:nvSpPr>
        <p:spPr>
          <a:xfrm>
            <a:off x="-10860" y="3953998"/>
            <a:ext cx="4103431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Morality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 God’s Control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Cannot be Changed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0278E-5E21-A4EF-350C-B694B9C0F49D}"/>
              </a:ext>
            </a:extLst>
          </p:cNvPr>
          <p:cNvSpPr txBox="1"/>
          <p:nvPr/>
        </p:nvSpPr>
        <p:spPr>
          <a:xfrm>
            <a:off x="4201148" y="1010012"/>
            <a:ext cx="4845135" cy="5509200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is Light (w/o sin), 1 Jn 1:5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God, therefore, demands that we strive to live above sin, 1 Pet 1:14-17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not to conform to the standards of the world, Rom 12:1-2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cannot blur God’s guidelines of good and evil with the world’s, Isa 5:20-21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Adultery, fornication, lying, drunkenness, hate, gossip, etc. are ALWAYS SINFUL</a:t>
            </a:r>
          </a:p>
        </p:txBody>
      </p:sp>
    </p:spTree>
    <p:extLst>
      <p:ext uri="{BB962C8B-B14F-4D97-AF65-F5344CB8AC3E}">
        <p14:creationId xmlns:p14="http://schemas.microsoft.com/office/powerpoint/2010/main" val="55017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dirt road in a wooded area&#10;&#10;Description automatically generated with low confidence">
            <a:extLst>
              <a:ext uri="{FF2B5EF4-FFF2-40B4-BE49-F238E27FC236}">
                <a16:creationId xmlns:a16="http://schemas.microsoft.com/office/drawing/2014/main" id="{1CA5F45B-77E2-EFB0-8BDC-BBAEFFD9E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 r="-2" b="3943"/>
          <a:stretch/>
        </p:blipFill>
        <p:spPr bwMode="auto">
          <a:xfrm>
            <a:off x="-1" y="857257"/>
            <a:ext cx="9144001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3AC9A6-AAFE-CFC9-7A48-C07906675973}"/>
              </a:ext>
            </a:extLst>
          </p:cNvPr>
          <p:cNvCxnSpPr>
            <a:cxnSpLocks/>
          </p:cNvCxnSpPr>
          <p:nvPr/>
        </p:nvCxnSpPr>
        <p:spPr>
          <a:xfrm>
            <a:off x="342900" y="1082106"/>
            <a:ext cx="0" cy="4918645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AC9333-18CA-8583-CC7C-B5C3149AAECF}"/>
              </a:ext>
            </a:extLst>
          </p:cNvPr>
          <p:cNvCxnSpPr>
            <a:cxnSpLocks/>
          </p:cNvCxnSpPr>
          <p:nvPr/>
        </p:nvCxnSpPr>
        <p:spPr>
          <a:xfrm>
            <a:off x="320416" y="1093348"/>
            <a:ext cx="8921021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C1E8F76-A5A7-947B-552D-9D052374C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7" t="26524" r="7578" b="32495"/>
          <a:stretch/>
        </p:blipFill>
        <p:spPr>
          <a:xfrm>
            <a:off x="1024951" y="130552"/>
            <a:ext cx="7094095" cy="1068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010365-3A04-02D6-DBC2-8FECE135AFD7}"/>
              </a:ext>
            </a:extLst>
          </p:cNvPr>
          <p:cNvSpPr txBox="1"/>
          <p:nvPr/>
        </p:nvSpPr>
        <p:spPr>
          <a:xfrm>
            <a:off x="437525" y="1380918"/>
            <a:ext cx="8649325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members of a body whose Head never changes ~ Heb 13:8, “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Jesus Christ is the same yesterday, today, and forever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children of a Father Who never changes ~ Jas 1:17, “…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Father…with whom there is no variation or shadow of turning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Inhabitants of an immovable kingdom ~ Heb 12:28, “…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receiving a kingdom which cannot be shaken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words of the hymn, “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your hopes on things eternal, </a:t>
            </a: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Hold to God’s unchanging hand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35620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row of gas pumps with price signs&#10;&#10;Description automatically generated">
            <a:extLst>
              <a:ext uri="{FF2B5EF4-FFF2-40B4-BE49-F238E27FC236}">
                <a16:creationId xmlns:a16="http://schemas.microsoft.com/office/drawing/2014/main" id="{B9D47006-066B-19F6-0EF3-D5A22BD61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5" r="24384"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  <p:pic>
        <p:nvPicPr>
          <p:cNvPr id="5" name="Content Placeholder 4" descr="A newspaper with black and white text&#10;&#10;Description automatically generated">
            <a:extLst>
              <a:ext uri="{FF2B5EF4-FFF2-40B4-BE49-F238E27FC236}">
                <a16:creationId xmlns:a16="http://schemas.microsoft.com/office/drawing/2014/main" id="{6CA66213-8270-9325-821A-429740453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6993"/>
          <a:stretch/>
        </p:blipFill>
        <p:spPr>
          <a:xfrm>
            <a:off x="3490722" y="10"/>
            <a:ext cx="5653278" cy="6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98482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55535669-E4C3-2B8C-49FE-47AAF7714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5" r="1" b="1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B05950B1-2F9E-0C5C-E166-19A5F5252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" r="-3" b="-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4" descr="A medical equipment in a room&#10;&#10;Description automatically generated">
            <a:extLst>
              <a:ext uri="{FF2B5EF4-FFF2-40B4-BE49-F238E27FC236}">
                <a16:creationId xmlns:a16="http://schemas.microsoft.com/office/drawing/2014/main" id="{E3E85AEB-AC62-FA2A-A197-6331044A1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r="2" b="17701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computer, control panel&#10;&#10;Description automatically generated">
            <a:extLst>
              <a:ext uri="{FF2B5EF4-FFF2-40B4-BE49-F238E27FC236}">
                <a16:creationId xmlns:a16="http://schemas.microsoft.com/office/drawing/2014/main" id="{67A4A48F-0469-D13C-AF42-3603586BD4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2" r="15156" b="2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160A1E-646B-3C88-63AE-5695E7D95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50" y="2965450"/>
            <a:ext cx="77089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DC3747-5E66-699F-72D1-5AA459909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43" b="20743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7A315-4D21-994F-E640-CFEBEFC9D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88" b="26888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197D2-D8F9-D5AC-47C2-28C026662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88" b="12588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F37A1-9488-E3AD-5013-52943671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79" b="6379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3B5E0F-F2A2-5C87-E36F-FBF42BDED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" y="3591062"/>
            <a:ext cx="5074920" cy="6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573CA2-50BE-C1C9-4799-3D5729DD6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310" r="8310"/>
          <a:stretch/>
        </p:blipFill>
        <p:spPr>
          <a:xfrm>
            <a:off x="-86061" y="0"/>
            <a:ext cx="9316121" cy="7035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1AA6D7-5781-9745-D16D-6887A10B6829}"/>
              </a:ext>
            </a:extLst>
          </p:cNvPr>
          <p:cNvSpPr txBox="1"/>
          <p:nvPr/>
        </p:nvSpPr>
        <p:spPr>
          <a:xfrm>
            <a:off x="0" y="723147"/>
            <a:ext cx="9144000" cy="409342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Therefore, brethren, stand fast and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hold the traditions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which you were taught, whether by word or our epistle.</a:t>
            </a:r>
          </a:p>
          <a:p>
            <a:pPr algn="r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Thessalonians 2:15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Thus says the Lord: Stand in the ways and see, and ask for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the old paths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where the good way is, and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walk in 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Jeremiah 6:16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Therefore, my beloved brethren, be steadfast,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immovable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always abounding in the work of the Lord, knowing that your labor is not in vain in the Lord.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Corinthians 15:58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B560035-B58A-6EBD-E714-539305051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0" b="24849"/>
          <a:stretch/>
        </p:blipFill>
        <p:spPr>
          <a:xfrm>
            <a:off x="96497" y="5234204"/>
            <a:ext cx="8965012" cy="8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902C6B-CBBB-61C8-701E-BEDDC1B5BA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2" r="5232"/>
          <a:stretch/>
        </p:blipFill>
        <p:spPr>
          <a:xfrm>
            <a:off x="167528" y="173143"/>
            <a:ext cx="5604622" cy="31072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FC2932-B82A-95A6-AA17-5F4067187372}"/>
              </a:ext>
            </a:extLst>
          </p:cNvPr>
          <p:cNvSpPr/>
          <p:nvPr/>
        </p:nvSpPr>
        <p:spPr>
          <a:xfrm>
            <a:off x="5943600" y="173143"/>
            <a:ext cx="3032872" cy="31072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4F03A-8861-A192-1E5F-2937A0081E5E}"/>
              </a:ext>
            </a:extLst>
          </p:cNvPr>
          <p:cNvSpPr/>
          <p:nvPr/>
        </p:nvSpPr>
        <p:spPr>
          <a:xfrm>
            <a:off x="5943600" y="651510"/>
            <a:ext cx="3032872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0" cap="none" spc="0" dirty="0">
                <a:ln w="0"/>
                <a:solidFill>
                  <a:srgbClr val="FFFFE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 Advocate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94C0EAC-B87F-85D5-9EDC-9CF5D6AD7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28" y="3429000"/>
            <a:ext cx="8808944" cy="329320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W/O Change, the church will not be appealing to folks today,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W/O Change, the church will not be relevant in the 21st century,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Our worship doesn’t make sense to people, it’s too weird,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We need to become more “relational” &amp; less doctrinal,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We’re too preoccupied with the past; we’re lost in the ‘50s,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This “black and white” mentality is a “turn-off” to young people,</a:t>
            </a:r>
          </a:p>
          <a:p>
            <a:pPr eaLnBrk="0" hangingPunct="0">
              <a:spcAft>
                <a:spcPts val="800"/>
              </a:spcAft>
              <a:defRPr/>
            </a:pPr>
            <a:r>
              <a:rPr lang="en-US" sz="2400" dirty="0">
                <a:solidFill>
                  <a:srgbClr val="FFFFEA"/>
                </a:solidFill>
                <a:latin typeface="Arial" charset="0"/>
              </a:rPr>
              <a:t>There must be more dialogue and less condemnation!</a:t>
            </a:r>
          </a:p>
        </p:txBody>
      </p:sp>
    </p:spTree>
    <p:extLst>
      <p:ext uri="{BB962C8B-B14F-4D97-AF65-F5344CB8AC3E}">
        <p14:creationId xmlns:p14="http://schemas.microsoft.com/office/powerpoint/2010/main" val="188922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55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7" grpId="1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60E00A8-0773-48B0-857A-655330EF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8" b="20574"/>
          <a:stretch/>
        </p:blipFill>
        <p:spPr>
          <a:xfrm>
            <a:off x="0" y="0"/>
            <a:ext cx="9171226" cy="342900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0AC21-8BD4-235C-3054-D7AEFDE64DEC}"/>
              </a:ext>
            </a:extLst>
          </p:cNvPr>
          <p:cNvSpPr txBox="1"/>
          <p:nvPr/>
        </p:nvSpPr>
        <p:spPr>
          <a:xfrm rot="21088233">
            <a:off x="5649537" y="239299"/>
            <a:ext cx="3265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E7D31"/>
                </a:solidFill>
              </a:rPr>
              <a:t>No, no, no, no, no…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76073-1D7D-9250-BDD3-684DF58E6B2E}"/>
              </a:ext>
            </a:extLst>
          </p:cNvPr>
          <p:cNvSpPr txBox="1"/>
          <p:nvPr/>
        </p:nvSpPr>
        <p:spPr>
          <a:xfrm>
            <a:off x="79802" y="3520440"/>
            <a:ext cx="898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But ye are a chosen generation, a royal priesthood, an holy nation, a </a:t>
            </a:r>
            <a:r>
              <a:rPr lang="en-US" sz="2400" u="sng" dirty="0">
                <a:cs typeface="Arial" panose="020B0604020202020204" pitchFamily="34" charset="0"/>
              </a:rPr>
              <a:t>peculiar people</a:t>
            </a:r>
            <a:r>
              <a:rPr lang="en-US" sz="2400" dirty="0">
                <a:cs typeface="Arial" panose="020B0604020202020204" pitchFamily="34" charset="0"/>
              </a:rPr>
              <a:t>…</a:t>
            </a:r>
          </a:p>
          <a:p>
            <a:pPr algn="r"/>
            <a:r>
              <a:rPr lang="en-US" sz="2400" dirty="0">
                <a:cs typeface="Arial" panose="020B0604020202020204" pitchFamily="34" charset="0"/>
              </a:rPr>
              <a:t>1 Peter 2:9 (KJV)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E87DA-454F-CE22-95A5-120DF59566F1}"/>
              </a:ext>
            </a:extLst>
          </p:cNvPr>
          <p:cNvSpPr txBox="1"/>
          <p:nvPr/>
        </p:nvSpPr>
        <p:spPr>
          <a:xfrm>
            <a:off x="136952" y="4934337"/>
            <a:ext cx="8856339" cy="1554272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>
                <a:solidFill>
                  <a:srgbClr val="FFF2CC"/>
                </a:solidFill>
                <a:cs typeface="Arial" panose="020B0604020202020204" pitchFamily="34" charset="0"/>
              </a:rPr>
              <a:t>If we aren’t odd, strange, weird or peculiar then we are unsound.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>
                <a:solidFill>
                  <a:srgbClr val="FFF2CC"/>
                </a:solidFill>
                <a:cs typeface="Arial" panose="020B0604020202020204" pitchFamily="34" charset="0"/>
              </a:rPr>
              <a:t>If we use any printed class material, then we are in error.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500" dirty="0">
                <a:solidFill>
                  <a:srgbClr val="FFF2CC"/>
                </a:solidFill>
                <a:cs typeface="Arial" panose="020B0604020202020204" pitchFamily="34" charset="0"/>
              </a:rPr>
              <a:t>If we use computers, PowerPoint, etc., then we are liberal.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01F93-407D-A951-4B3C-B750826DA5EE}"/>
              </a:ext>
            </a:extLst>
          </p:cNvPr>
          <p:cNvSpPr txBox="1"/>
          <p:nvPr/>
        </p:nvSpPr>
        <p:spPr>
          <a:xfrm>
            <a:off x="79802" y="3520440"/>
            <a:ext cx="898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But you are a chosen generation, a royal priesthood, a holy nation, </a:t>
            </a:r>
            <a:r>
              <a:rPr lang="en-US" sz="2400" u="sng" dirty="0">
                <a:cs typeface="Arial" panose="020B0604020202020204" pitchFamily="34" charset="0"/>
              </a:rPr>
              <a:t>His own special people</a:t>
            </a:r>
            <a:r>
              <a:rPr lang="en-US" sz="2400" dirty="0">
                <a:cs typeface="Arial" panose="020B0604020202020204" pitchFamily="34" charset="0"/>
              </a:rPr>
              <a:t>…</a:t>
            </a:r>
          </a:p>
          <a:p>
            <a:pPr algn="r"/>
            <a:r>
              <a:rPr lang="en-US" sz="2400" dirty="0">
                <a:cs typeface="Arial" panose="020B0604020202020204" pitchFamily="34" charset="0"/>
              </a:rPr>
              <a:t>1 Peter 2:9 (NKJV)    </a:t>
            </a:r>
            <a:endParaRPr lang="en-US" sz="2500" dirty="0"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53A178-82B4-6D0B-67BB-670DBA2FDCD3}"/>
              </a:ext>
            </a:extLst>
          </p:cNvPr>
          <p:cNvCxnSpPr>
            <a:cxnSpLocks/>
          </p:cNvCxnSpPr>
          <p:nvPr/>
        </p:nvCxnSpPr>
        <p:spPr>
          <a:xfrm>
            <a:off x="136952" y="4720769"/>
            <a:ext cx="8856339" cy="0"/>
          </a:xfrm>
          <a:prstGeom prst="line">
            <a:avLst/>
          </a:prstGeom>
          <a:ln w="57150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3882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 descr="A person with her arms crossed&#10;&#10;Description automatically generated with low confidence">
            <a:extLst>
              <a:ext uri="{FF2B5EF4-FFF2-40B4-BE49-F238E27FC236}">
                <a16:creationId xmlns:a16="http://schemas.microsoft.com/office/drawing/2014/main" id="{114C1BD1-B6C3-4D25-9EDB-48B50910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4393" b="23402"/>
          <a:stretch/>
        </p:blipFill>
        <p:spPr>
          <a:xfrm>
            <a:off x="20" y="10"/>
            <a:ext cx="9143980" cy="39944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AF9DB-D43A-4C36-6660-743CE16D511C}"/>
              </a:ext>
            </a:extLst>
          </p:cNvPr>
          <p:cNvSpPr/>
          <p:nvPr/>
        </p:nvSpPr>
        <p:spPr>
          <a:xfrm>
            <a:off x="352603" y="4532042"/>
            <a:ext cx="26031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EE7D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Can we Know?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FB423-4BF6-D044-3DDD-5A1935EC3667}"/>
              </a:ext>
            </a:extLst>
          </p:cNvPr>
          <p:cNvSpPr/>
          <p:nvPr/>
        </p:nvSpPr>
        <p:spPr>
          <a:xfrm>
            <a:off x="3543300" y="4449264"/>
            <a:ext cx="422910" cy="170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F0209-911C-8F75-D612-C3116E3C0C6A}"/>
              </a:ext>
            </a:extLst>
          </p:cNvPr>
          <p:cNvSpPr txBox="1"/>
          <p:nvPr/>
        </p:nvSpPr>
        <p:spPr>
          <a:xfrm>
            <a:off x="3218689" y="4195135"/>
            <a:ext cx="56359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can we know what we can change and what we cannot change?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might we determine the difference between change that is acceptable and change that is unacceptable?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A842EF-2120-1478-050C-D3CBFA39E5A6}"/>
              </a:ext>
            </a:extLst>
          </p:cNvPr>
          <p:cNvCxnSpPr>
            <a:cxnSpLocks/>
          </p:cNvCxnSpPr>
          <p:nvPr/>
        </p:nvCxnSpPr>
        <p:spPr>
          <a:xfrm>
            <a:off x="2857500" y="4911519"/>
            <a:ext cx="0" cy="704088"/>
          </a:xfrm>
          <a:prstGeom prst="line">
            <a:avLst/>
          </a:prstGeom>
          <a:ln w="76200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1F96AFD6-1271-A874-1839-BB29FA3D4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00" r="12500"/>
          <a:stretch/>
        </p:blipFill>
        <p:spPr>
          <a:xfrm>
            <a:off x="-1" y="-1"/>
            <a:ext cx="9144000" cy="6858000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4716089"/>
            <a:ext cx="4716196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517571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5591" y="5495802"/>
            <a:ext cx="1021458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66373F8-FD2C-E34B-B6BF-CF41C4CF9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9" t="6127" r="9635" b="25514"/>
          <a:stretch/>
        </p:blipFill>
        <p:spPr>
          <a:xfrm>
            <a:off x="643878" y="4606289"/>
            <a:ext cx="4145292" cy="1782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D3212-8AE4-114B-98F6-3BD8D8BF3069}"/>
              </a:ext>
            </a:extLst>
          </p:cNvPr>
          <p:cNvSpPr txBox="1"/>
          <p:nvPr/>
        </p:nvSpPr>
        <p:spPr>
          <a:xfrm>
            <a:off x="142137" y="119765"/>
            <a:ext cx="8013581" cy="830997"/>
          </a:xfrm>
          <a:prstGeom prst="rect">
            <a:avLst/>
          </a:prstGeom>
          <a:solidFill>
            <a:srgbClr val="FFFFFF">
              <a:alpha val="70588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You are the same, and Your years will have no end…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Psalm 102:27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2010B-D1BE-4C45-E3F1-47C2908706B0}"/>
              </a:ext>
            </a:extLst>
          </p:cNvPr>
          <p:cNvSpPr txBox="1"/>
          <p:nvPr/>
        </p:nvSpPr>
        <p:spPr>
          <a:xfrm>
            <a:off x="2634643" y="950762"/>
            <a:ext cx="6441928" cy="1938992"/>
          </a:xfrm>
          <a:prstGeom prst="rect">
            <a:avLst/>
          </a:prstGeom>
          <a:solidFill>
            <a:srgbClr val="FFFFFF">
              <a:alpha val="70588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 the mountains were brought forth, or ever You had formed the earth and the world, even from everlasting to everlasting, You are God.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Psalm 90:2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6E6D1-6E65-C715-8C64-3E3FCB35C7EC}"/>
              </a:ext>
            </a:extLst>
          </p:cNvPr>
          <p:cNvSpPr txBox="1"/>
          <p:nvPr/>
        </p:nvSpPr>
        <p:spPr>
          <a:xfrm>
            <a:off x="179491" y="1128492"/>
            <a:ext cx="2417799" cy="1569660"/>
          </a:xfrm>
          <a:prstGeom prst="rect">
            <a:avLst/>
          </a:prstGeom>
          <a:solidFill>
            <a:srgbClr val="FFFFFF">
              <a:alpha val="70588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I am the </a:t>
            </a:r>
            <a:r>
              <a:rPr lang="en-US" sz="2400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 do not change…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Malachi 3:6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E9E2B-40F5-438C-D9D4-6BC6E9C87F99}"/>
              </a:ext>
            </a:extLst>
          </p:cNvPr>
          <p:cNvSpPr txBox="1"/>
          <p:nvPr/>
        </p:nvSpPr>
        <p:spPr>
          <a:xfrm>
            <a:off x="179491" y="2978926"/>
            <a:ext cx="8872137" cy="1569660"/>
          </a:xfrm>
          <a:prstGeom prst="rect">
            <a:avLst/>
          </a:prstGeom>
          <a:solidFill>
            <a:srgbClr val="FFFFFF">
              <a:alpha val="70588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Every good gift and every perfect gift is from above, and comes down from the Father of lights, with whom there is no variation or shadow of turning.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1:17</a:t>
            </a:r>
          </a:p>
        </p:txBody>
      </p:sp>
    </p:spTree>
    <p:extLst>
      <p:ext uri="{BB962C8B-B14F-4D97-AF65-F5344CB8AC3E}">
        <p14:creationId xmlns:p14="http://schemas.microsoft.com/office/powerpoint/2010/main" val="601788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244</TotalTime>
  <Words>1183</Words>
  <Application>Microsoft Office PowerPoint</Application>
  <PresentationFormat>On-screen Show (4:3)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Southside AV Room</cp:lastModifiedBy>
  <cp:revision>5</cp:revision>
  <dcterms:created xsi:type="dcterms:W3CDTF">2024-01-25T19:48:31Z</dcterms:created>
  <dcterms:modified xsi:type="dcterms:W3CDTF">2024-02-16T21:48:39Z</dcterms:modified>
</cp:coreProperties>
</file>